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3A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400800" y="-1371600"/>
            <a:ext cx="4572000" cy="4572000"/>
          </a:xfrm>
          <a:prstGeom prst="oval">
            <a:avLst/>
          </a:prstGeom>
          <a:solidFill>
            <a:srgbClr val="0D2419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457200" y="274320"/>
            <a:ext cx="1645920" cy="292608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274320"/>
            <a:ext cx="1645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200" kern="0" dirty="0">
                <a:solidFill>
                  <a:srgbClr val="1A3A2A"/>
                </a:solidFill>
              </a:rPr>
              <a:t>FREE DOWNLOAD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457200" y="713232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THE 120-DAY MIRACLE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457200" y="1298448"/>
            <a:ext cx="6400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C9A84C"/>
                </a:solidFill>
              </a:rPr>
              <a:t>7-Day Meal Plan</a:t>
            </a:r>
            <a:endParaRPr lang="en-US" sz="2200" dirty="0"/>
          </a:p>
        </p:txBody>
      </p:sp>
      <p:sp>
        <p:nvSpPr>
          <p:cNvPr id="8" name="Shape 6"/>
          <p:cNvSpPr/>
          <p:nvPr/>
        </p:nvSpPr>
        <p:spPr>
          <a:xfrm>
            <a:off x="457200" y="1828800"/>
            <a:ext cx="5029200" cy="27432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57200" y="1920240"/>
            <a:ext cx="6400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i="1" dirty="0">
                <a:solidFill>
                  <a:srgbClr val="AAC4B0"/>
                </a:solidFill>
              </a:rPr>
              <a:t>What to eat every day — breakfast, lunch, dinner and snacks.</a:t>
            </a:r>
            <a:endParaRPr lang="en-US" sz="1100" dirty="0"/>
          </a:p>
          <a:p>
            <a:pPr indent="0" marL="0">
              <a:buNone/>
            </a:pPr>
            <a:r>
              <a:rPr lang="en-US" sz="1100" i="1" dirty="0">
                <a:solidFill>
                  <a:srgbClr val="AAC4B0"/>
                </a:solidFill>
              </a:rPr>
              <a:t>Designed for natural blood sugar and blood pressure control.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57200" y="2743200"/>
            <a:ext cx="2011680" cy="658368"/>
          </a:xfrm>
          <a:prstGeom prst="rect">
            <a:avLst/>
          </a:prstGeom>
          <a:solidFill>
            <a:srgbClr val="0D2419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48640" y="2779776"/>
            <a:ext cx="3657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C9A84C"/>
                </a:solidFill>
              </a:rPr>
              <a:t>✓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960120" y="2779776"/>
            <a:ext cx="1463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No white rice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457200" y="3090672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AAC4B0"/>
                </a:solidFill>
              </a:rPr>
              <a:t>Daily Rule</a:t>
            </a:r>
            <a:endParaRPr lang="en-US" sz="900" dirty="0"/>
          </a:p>
        </p:txBody>
      </p:sp>
      <p:sp>
        <p:nvSpPr>
          <p:cNvPr id="14" name="Shape 12"/>
          <p:cNvSpPr/>
          <p:nvPr/>
        </p:nvSpPr>
        <p:spPr>
          <a:xfrm>
            <a:off x="2606040" y="2743200"/>
            <a:ext cx="2011680" cy="658368"/>
          </a:xfrm>
          <a:prstGeom prst="rect">
            <a:avLst/>
          </a:prstGeom>
          <a:solidFill>
            <a:srgbClr val="0D2419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2697480" y="2779776"/>
            <a:ext cx="3657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C9A84C"/>
                </a:solidFill>
              </a:rPr>
              <a:t>✓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108960" y="2779776"/>
            <a:ext cx="1463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No sugar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2606040" y="3090672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AAC4B0"/>
                </a:solidFill>
              </a:rPr>
              <a:t>Daily Rule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4754880" y="2743200"/>
            <a:ext cx="2011680" cy="658368"/>
          </a:xfrm>
          <a:prstGeom prst="rect">
            <a:avLst/>
          </a:prstGeom>
          <a:solidFill>
            <a:srgbClr val="0D2419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846320" y="2779776"/>
            <a:ext cx="3657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C9A84C"/>
                </a:solidFill>
              </a:rPr>
              <a:t>✓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5257800" y="2779776"/>
            <a:ext cx="1463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No fried food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4754880" y="3090672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AAC4B0"/>
                </a:solidFill>
              </a:rPr>
              <a:t>Daily Rule</a:t>
            </a:r>
            <a:endParaRPr lang="en-US" sz="900" dirty="0"/>
          </a:p>
        </p:txBody>
      </p:sp>
      <p:sp>
        <p:nvSpPr>
          <p:cNvPr id="22" name="Shape 20"/>
          <p:cNvSpPr/>
          <p:nvPr/>
        </p:nvSpPr>
        <p:spPr>
          <a:xfrm>
            <a:off x="6903720" y="2743200"/>
            <a:ext cx="2011680" cy="658368"/>
          </a:xfrm>
          <a:prstGeom prst="rect">
            <a:avLst/>
          </a:prstGeom>
          <a:solidFill>
            <a:srgbClr val="0D2419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995160" y="2779776"/>
            <a:ext cx="3657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C9A84C"/>
                </a:solidFill>
              </a:rPr>
              <a:t>✓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7406640" y="2779776"/>
            <a:ext cx="1463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14-hr fasting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6903720" y="3090672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AAC4B0"/>
                </a:solidFill>
              </a:rPr>
              <a:t>Daily Rule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457200" y="3584448"/>
            <a:ext cx="6400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</a:rPr>
              <a:t>By Mohammad Iftakhar Ahmad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457200" y="3858768"/>
            <a:ext cx="6400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AAC4B0"/>
                </a:solidFill>
              </a:rPr>
              <a:t>Author — The 120-Day Miracle  |  shifa120.com</a:t>
            </a:r>
            <a:endParaRPr lang="en-US" sz="900" dirty="0"/>
          </a:p>
        </p:txBody>
      </p:sp>
      <p:sp>
        <p:nvSpPr>
          <p:cNvPr id="28" name="Shape 26"/>
          <p:cNvSpPr/>
          <p:nvPr/>
        </p:nvSpPr>
        <p:spPr>
          <a:xfrm>
            <a:off x="0" y="4818888"/>
            <a:ext cx="9144000" cy="324612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91440" y="4828032"/>
            <a:ext cx="896112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1A3A2A"/>
                </a:solidFill>
              </a:rPr>
              <a:t>Get the complete programme at shifa120.com  |  Book on Amazon: The 120-Day Miracle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A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66928"/>
          </a:xfrm>
          <a:prstGeom prst="rect">
            <a:avLst/>
          </a:prstGeom>
          <a:solidFill>
            <a:srgbClr val="1A3A2A"/>
          </a:solidFill>
          <a:ln w="12700">
            <a:solidFill>
              <a:srgbClr val="1A3A2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64008" cy="5143500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82880" y="0"/>
            <a:ext cx="6400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How to Use This Meal Plan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7498080" y="0"/>
            <a:ext cx="1554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C9A84C"/>
                </a:solidFill>
              </a:rPr>
              <a:t>shifa120.com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82880" y="685800"/>
            <a:ext cx="87782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A3A2A"/>
                </a:solidFill>
              </a:rPr>
              <a:t>Before You Start — Read This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82880" y="1078992"/>
            <a:ext cx="8778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333333"/>
                </a:solidFill>
              </a:rPr>
              <a:t>This 7-day meal plan is designed around the 120-Day Miracle programme's eating rules. Follow these guidelines every day alongside the meal plan.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182880" y="1627632"/>
            <a:ext cx="4206240" cy="987552"/>
          </a:xfrm>
          <a:prstGeom prst="rect">
            <a:avLst/>
          </a:prstGeom>
          <a:solidFill>
            <a:srgbClr val="1A3A2A"/>
          </a:solidFill>
          <a:ln w="12700">
            <a:solidFill>
              <a:srgbClr val="1A3A2A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182880" y="1627632"/>
            <a:ext cx="36576" cy="987552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74320" y="1700784"/>
            <a:ext cx="365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00000"/>
                </a:solidFill>
              </a:rPr>
              <a:t>⏰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85800" y="1719072"/>
            <a:ext cx="3611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</a:rPr>
              <a:t>Eating Window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292608" y="2029968"/>
            <a:ext cx="400507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</a:rPr>
              <a:t>Eat only between 10 AM and 8 PM.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</a:rPr>
              <a:t>Fast for 14 hours outside this window.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182880" y="2679192"/>
            <a:ext cx="4206240" cy="987552"/>
          </a:xfrm>
          <a:prstGeom prst="rect">
            <a:avLst/>
          </a:prstGeom>
          <a:solidFill>
            <a:srgbClr val="1A3A2A"/>
          </a:solidFill>
          <a:ln w="12700">
            <a:solidFill>
              <a:srgbClr val="1A3A2A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182880" y="2679192"/>
            <a:ext cx="36576" cy="987552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274320" y="2752344"/>
            <a:ext cx="365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00000"/>
                </a:solidFill>
              </a:rPr>
              <a:t>💧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685800" y="2770632"/>
            <a:ext cx="3611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</a:rPr>
              <a:t>Water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292608" y="3081528"/>
            <a:ext cx="400507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</a:rPr>
              <a:t>Minimum 8 glasses per day.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</a:rPr>
              <a:t>Drink between meals, not during.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182880" y="3730752"/>
            <a:ext cx="4206240" cy="987552"/>
          </a:xfrm>
          <a:prstGeom prst="rect">
            <a:avLst/>
          </a:prstGeom>
          <a:solidFill>
            <a:srgbClr val="1A3A2A"/>
          </a:solidFill>
          <a:ln w="12700">
            <a:solidFill>
              <a:srgbClr val="1A3A2A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182880" y="3730752"/>
            <a:ext cx="36576" cy="987552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274320" y="3803904"/>
            <a:ext cx="365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00000"/>
                </a:solidFill>
              </a:rPr>
              <a:t>🚶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685800" y="3822192"/>
            <a:ext cx="3611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</a:rPr>
              <a:t>Walking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292608" y="4133088"/>
            <a:ext cx="400507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</a:rPr>
              <a:t>Walk 10 minutes after every meal.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</a:rPr>
              <a:t>This is non-negotiable.</a:t>
            </a:r>
            <a:endParaRPr lang="en-US" sz="900" dirty="0"/>
          </a:p>
        </p:txBody>
      </p:sp>
      <p:sp>
        <p:nvSpPr>
          <p:cNvPr id="23" name="Shape 21"/>
          <p:cNvSpPr/>
          <p:nvPr/>
        </p:nvSpPr>
        <p:spPr>
          <a:xfrm>
            <a:off x="4663440" y="1627632"/>
            <a:ext cx="4297680" cy="987552"/>
          </a:xfrm>
          <a:prstGeom prst="rect">
            <a:avLst/>
          </a:prstGeom>
          <a:solidFill>
            <a:srgbClr val="1A3A2A"/>
          </a:solidFill>
          <a:ln w="12700">
            <a:solidFill>
              <a:srgbClr val="1A3A2A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24" name="Shape 22"/>
          <p:cNvSpPr/>
          <p:nvPr/>
        </p:nvSpPr>
        <p:spPr>
          <a:xfrm>
            <a:off x="4663440" y="1627632"/>
            <a:ext cx="36576" cy="987552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754880" y="1700784"/>
            <a:ext cx="365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00000"/>
                </a:solidFill>
              </a:rPr>
              <a:t>❌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5166360" y="1719072"/>
            <a:ext cx="3703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</a:rPr>
              <a:t>Avoid Always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4773168" y="2029968"/>
            <a:ext cx="409651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</a:rPr>
              <a:t>White rice, white bread, sugar,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</a:rPr>
              <a:t>fizzy drinks, fried food.</a:t>
            </a:r>
            <a:endParaRPr lang="en-US" sz="900" dirty="0"/>
          </a:p>
        </p:txBody>
      </p:sp>
      <p:sp>
        <p:nvSpPr>
          <p:cNvPr id="28" name="Shape 26"/>
          <p:cNvSpPr/>
          <p:nvPr/>
        </p:nvSpPr>
        <p:spPr>
          <a:xfrm>
            <a:off x="4663440" y="2679192"/>
            <a:ext cx="4297680" cy="987552"/>
          </a:xfrm>
          <a:prstGeom prst="rect">
            <a:avLst/>
          </a:prstGeom>
          <a:solidFill>
            <a:srgbClr val="1A3A2A"/>
          </a:solidFill>
          <a:ln w="12700">
            <a:solidFill>
              <a:srgbClr val="1A3A2A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29" name="Shape 27"/>
          <p:cNvSpPr/>
          <p:nvPr/>
        </p:nvSpPr>
        <p:spPr>
          <a:xfrm>
            <a:off x="4663440" y="2679192"/>
            <a:ext cx="36576" cy="987552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754880" y="2752344"/>
            <a:ext cx="365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00000"/>
                </a:solidFill>
              </a:rPr>
              <a:t>✅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5166360" y="2770632"/>
            <a:ext cx="3703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</a:rPr>
              <a:t>Eat Freely</a:t>
            </a:r>
            <a:endParaRPr lang="en-US" sz="1000" dirty="0"/>
          </a:p>
        </p:txBody>
      </p:sp>
      <p:sp>
        <p:nvSpPr>
          <p:cNvPr id="32" name="Text 30"/>
          <p:cNvSpPr/>
          <p:nvPr/>
        </p:nvSpPr>
        <p:spPr>
          <a:xfrm>
            <a:off x="4773168" y="3081528"/>
            <a:ext cx="409651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</a:rPr>
              <a:t>All vegetables, eggs, chicken,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</a:rPr>
              <a:t>fish, lentils, olive oil.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4663440" y="3730752"/>
            <a:ext cx="4297680" cy="987552"/>
          </a:xfrm>
          <a:prstGeom prst="rect">
            <a:avLst/>
          </a:prstGeom>
          <a:solidFill>
            <a:srgbClr val="1A3A2A"/>
          </a:solidFill>
          <a:ln w="12700">
            <a:solidFill>
              <a:srgbClr val="1A3A2A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34" name="Shape 32"/>
          <p:cNvSpPr/>
          <p:nvPr/>
        </p:nvSpPr>
        <p:spPr>
          <a:xfrm>
            <a:off x="4663440" y="3730752"/>
            <a:ext cx="36576" cy="987552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4754880" y="3803904"/>
            <a:ext cx="365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00000"/>
                </a:solidFill>
              </a:rPr>
              <a:t>📏</a:t>
            </a:r>
            <a:endParaRPr lang="en-US" sz="1600" dirty="0"/>
          </a:p>
        </p:txBody>
      </p:sp>
      <p:sp>
        <p:nvSpPr>
          <p:cNvPr id="36" name="Text 34"/>
          <p:cNvSpPr/>
          <p:nvPr/>
        </p:nvSpPr>
        <p:spPr>
          <a:xfrm>
            <a:off x="5166360" y="3822192"/>
            <a:ext cx="3703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</a:rPr>
              <a:t>Portions</a:t>
            </a:r>
            <a:endParaRPr lang="en-US" sz="1000" dirty="0"/>
          </a:p>
        </p:txBody>
      </p:sp>
      <p:sp>
        <p:nvSpPr>
          <p:cNvPr id="37" name="Text 35"/>
          <p:cNvSpPr/>
          <p:nvPr/>
        </p:nvSpPr>
        <p:spPr>
          <a:xfrm>
            <a:off x="4773168" y="4133088"/>
            <a:ext cx="409651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</a:rPr>
              <a:t>Fill half your plate with vegetables.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</a:rPr>
              <a:t>Protein = palm size. Carbs = fist size.</a:t>
            </a:r>
            <a:endParaRPr lang="en-US" sz="900" dirty="0"/>
          </a:p>
        </p:txBody>
      </p:sp>
      <p:sp>
        <p:nvSpPr>
          <p:cNvPr id="38" name="Shape 36"/>
          <p:cNvSpPr/>
          <p:nvPr/>
        </p:nvSpPr>
        <p:spPr>
          <a:xfrm>
            <a:off x="0" y="4818888"/>
            <a:ext cx="9144000" cy="324612"/>
          </a:xfrm>
          <a:prstGeom prst="rect">
            <a:avLst/>
          </a:prstGeom>
          <a:solidFill>
            <a:srgbClr val="1A3A2A"/>
          </a:solidFill>
          <a:ln w="12700">
            <a:solidFill>
              <a:srgbClr val="1A3A2A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91440" y="4828032"/>
            <a:ext cx="896112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b="1" dirty="0">
                <a:solidFill>
                  <a:srgbClr val="C9A84C"/>
                </a:solidFill>
              </a:rPr>
              <a:t>shifa120.com  |  The 120-Day Miracle  |  Mohammad Iftakhar Ahmad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A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606040" cy="5143500"/>
          </a:xfrm>
          <a:prstGeom prst="rect">
            <a:avLst/>
          </a:prstGeom>
          <a:solidFill>
            <a:srgbClr val="1A3A2A"/>
          </a:solidFill>
          <a:ln w="12700">
            <a:solidFill>
              <a:srgbClr val="1A3A2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64008" cy="5143500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0" y="182880"/>
            <a:ext cx="2606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0" b="1" dirty="0">
                <a:solidFill>
                  <a:srgbClr val="0D2419"/>
                </a:solidFill>
              </a:rPr>
              <a:t>1</a:t>
            </a:r>
            <a:endParaRPr lang="en-US" sz="9000" dirty="0"/>
          </a:p>
        </p:txBody>
      </p:sp>
      <p:sp>
        <p:nvSpPr>
          <p:cNvPr id="5" name="Text 3"/>
          <p:cNvSpPr/>
          <p:nvPr/>
        </p:nvSpPr>
        <p:spPr>
          <a:xfrm>
            <a:off x="0" y="137160"/>
            <a:ext cx="2606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spc="500" kern="0" dirty="0">
                <a:solidFill>
                  <a:srgbClr val="C9A84C"/>
                </a:solidFill>
              </a:rPr>
              <a:t>DAY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274320" y="1389888"/>
            <a:ext cx="2057400" cy="27432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9728" y="1463040"/>
            <a:ext cx="23774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Detox Start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109728" y="1938528"/>
            <a:ext cx="2395728" cy="1691640"/>
          </a:xfrm>
          <a:prstGeom prst="rect">
            <a:avLst/>
          </a:prstGeom>
          <a:solidFill>
            <a:srgbClr val="0D2419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64592" y="1975104"/>
            <a:ext cx="2286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C9A84C"/>
                </a:solidFill>
              </a:rPr>
              <a:t>💡 TIP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64592" y="2249424"/>
            <a:ext cx="228600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i="1" dirty="0">
                <a:solidFill>
                  <a:srgbClr val="FFFFFF"/>
                </a:solidFill>
              </a:rPr>
              <a:t>Day 1 is about starting clean. Do not worry about perfection — just avoid the 5 forbidden foods and stay in your eating window.</a:t>
            </a:r>
            <a:endParaRPr lang="en-US" sz="850" dirty="0"/>
          </a:p>
        </p:txBody>
      </p:sp>
      <p:sp>
        <p:nvSpPr>
          <p:cNvPr id="11" name="Shape 9"/>
          <p:cNvSpPr/>
          <p:nvPr/>
        </p:nvSpPr>
        <p:spPr>
          <a:xfrm>
            <a:off x="109728" y="3703320"/>
            <a:ext cx="2395728" cy="658368"/>
          </a:xfrm>
          <a:prstGeom prst="rect">
            <a:avLst/>
          </a:prstGeom>
          <a:solidFill>
            <a:srgbClr val="0D2419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64592" y="3730752"/>
            <a:ext cx="2286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C9A84C"/>
                </a:solidFill>
              </a:rPr>
              <a:t>⏰ Eating Window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164592" y="3968496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</a:rPr>
              <a:t>10:00 AM → 8:00 PM</a:t>
            </a:r>
            <a:endParaRPr lang="en-US" sz="850" dirty="0"/>
          </a:p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</a:rPr>
              <a:t>14 hours fasting</a:t>
            </a:r>
            <a:endParaRPr lang="en-US" sz="850" dirty="0"/>
          </a:p>
        </p:txBody>
      </p:sp>
      <p:sp>
        <p:nvSpPr>
          <p:cNvPr id="14" name="Text 12"/>
          <p:cNvSpPr/>
          <p:nvPr/>
        </p:nvSpPr>
        <p:spPr>
          <a:xfrm>
            <a:off x="0" y="4681728"/>
            <a:ext cx="2606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C9A84C"/>
                </a:solidFill>
              </a:rPr>
              <a:t>shifa120.com</a:t>
            </a:r>
            <a:endParaRPr lang="en-US" sz="800" dirty="0"/>
          </a:p>
        </p:txBody>
      </p:sp>
      <p:sp>
        <p:nvSpPr>
          <p:cNvPr id="15" name="Shape 13"/>
          <p:cNvSpPr/>
          <p:nvPr/>
        </p:nvSpPr>
        <p:spPr>
          <a:xfrm>
            <a:off x="2697480" y="0"/>
            <a:ext cx="6446520" cy="566928"/>
          </a:xfrm>
          <a:prstGeom prst="rect">
            <a:avLst/>
          </a:prstGeom>
          <a:solidFill>
            <a:srgbClr val="2D5A3D"/>
          </a:solidFill>
          <a:ln w="12700">
            <a:solidFill>
              <a:srgbClr val="2D5A3D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2788920" y="0"/>
            <a:ext cx="5029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Day 1 — Detox Start — Full Meal Plan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7315200" y="0"/>
            <a:ext cx="1783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C9A84C"/>
                </a:solidFill>
              </a:rPr>
              <a:t>Eating Window: 10 AM – 8 PM</a:t>
            </a:r>
            <a:endParaRPr lang="en-US" sz="850" dirty="0"/>
          </a:p>
        </p:txBody>
      </p:sp>
      <p:sp>
        <p:nvSpPr>
          <p:cNvPr id="18" name="Shape 16"/>
          <p:cNvSpPr/>
          <p:nvPr/>
        </p:nvSpPr>
        <p:spPr>
          <a:xfrm>
            <a:off x="2697480" y="621792"/>
            <a:ext cx="6400800" cy="804672"/>
          </a:xfrm>
          <a:prstGeom prst="rect">
            <a:avLst/>
          </a:prstGeom>
          <a:solidFill>
            <a:srgbClr val="0D2419"/>
          </a:solidFill>
          <a:ln w="12700">
            <a:solidFill>
              <a:srgbClr val="0D2419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2697480" y="621792"/>
            <a:ext cx="36576" cy="804672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2788920" y="676656"/>
            <a:ext cx="2286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</a:rPr>
              <a:t>🌅 Breakfast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8092440" y="676656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AAC4B0"/>
                </a:solidFill>
              </a:rPr>
              <a:t>10:00 AM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2788920" y="950976"/>
            <a:ext cx="62179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</a:rPr>
              <a:t>2 boiled eggs  •  1 slice wholegrain toast  •  Sliced cucumber and tomato  •  Unsweetened green tea or black coffee</a:t>
            </a:r>
            <a:endParaRPr lang="en-US" sz="850" dirty="0"/>
          </a:p>
        </p:txBody>
      </p:sp>
      <p:sp>
        <p:nvSpPr>
          <p:cNvPr id="23" name="Shape 21"/>
          <p:cNvSpPr/>
          <p:nvPr/>
        </p:nvSpPr>
        <p:spPr>
          <a:xfrm>
            <a:off x="2697480" y="1481328"/>
            <a:ext cx="6400800" cy="804672"/>
          </a:xfrm>
          <a:prstGeom prst="rect">
            <a:avLst/>
          </a:prstGeom>
          <a:solidFill>
            <a:srgbClr val="0D2419"/>
          </a:solidFill>
          <a:ln w="12700">
            <a:solidFill>
              <a:srgbClr val="0D2419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2697480" y="1481328"/>
            <a:ext cx="36576" cy="804672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788920" y="1536192"/>
            <a:ext cx="2286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</a:rPr>
              <a:t>🍎 Morning Snack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8092440" y="1536192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AAC4B0"/>
                </a:solidFill>
              </a:rPr>
              <a:t>12:00 PM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2788920" y="1810512"/>
            <a:ext cx="62179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</a:rPr>
              <a:t>Handful of almonds (10-12)  •  1 glass of water with lemon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697480" y="2340864"/>
            <a:ext cx="6400800" cy="804672"/>
          </a:xfrm>
          <a:prstGeom prst="rect">
            <a:avLst/>
          </a:prstGeom>
          <a:solidFill>
            <a:srgbClr val="0D2419"/>
          </a:solidFill>
          <a:ln w="12700">
            <a:solidFill>
              <a:srgbClr val="0D2419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2697480" y="2340864"/>
            <a:ext cx="36576" cy="804672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2788920" y="2395728"/>
            <a:ext cx="2286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</a:rPr>
              <a:t>🍽️ Lunch</a:t>
            </a:r>
            <a:endParaRPr lang="en-US" sz="1000" dirty="0"/>
          </a:p>
        </p:txBody>
      </p:sp>
      <p:sp>
        <p:nvSpPr>
          <p:cNvPr id="31" name="Text 29"/>
          <p:cNvSpPr/>
          <p:nvPr/>
        </p:nvSpPr>
        <p:spPr>
          <a:xfrm>
            <a:off x="8092440" y="239572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AAC4B0"/>
                </a:solidFill>
              </a:rPr>
              <a:t>1:30 PM</a:t>
            </a:r>
            <a:endParaRPr lang="en-US" sz="900" dirty="0"/>
          </a:p>
        </p:txBody>
      </p:sp>
      <p:sp>
        <p:nvSpPr>
          <p:cNvPr id="32" name="Text 30"/>
          <p:cNvSpPr/>
          <p:nvPr/>
        </p:nvSpPr>
        <p:spPr>
          <a:xfrm>
            <a:off x="2788920" y="2670048"/>
            <a:ext cx="62179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</a:rPr>
              <a:t>Grilled chicken breast (150g)  •  Brown rice (half cup cooked)  •  Large green salad with olive oil + lemon  •  2 glasses of water</a:t>
            </a:r>
            <a:endParaRPr lang="en-US" sz="850" dirty="0"/>
          </a:p>
        </p:txBody>
      </p:sp>
      <p:sp>
        <p:nvSpPr>
          <p:cNvPr id="33" name="Shape 31"/>
          <p:cNvSpPr/>
          <p:nvPr/>
        </p:nvSpPr>
        <p:spPr>
          <a:xfrm>
            <a:off x="2697480" y="3200400"/>
            <a:ext cx="6400800" cy="804672"/>
          </a:xfrm>
          <a:prstGeom prst="rect">
            <a:avLst/>
          </a:prstGeom>
          <a:solidFill>
            <a:srgbClr val="0D2419"/>
          </a:solidFill>
          <a:ln w="12700">
            <a:solidFill>
              <a:srgbClr val="0D2419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2697480" y="3200400"/>
            <a:ext cx="36576" cy="804672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88920" y="3255264"/>
            <a:ext cx="2286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</a:rPr>
              <a:t>🥜 Afternoon Snack</a:t>
            </a:r>
            <a:endParaRPr lang="en-US" sz="1000" dirty="0"/>
          </a:p>
        </p:txBody>
      </p:sp>
      <p:sp>
        <p:nvSpPr>
          <p:cNvPr id="36" name="Text 34"/>
          <p:cNvSpPr/>
          <p:nvPr/>
        </p:nvSpPr>
        <p:spPr>
          <a:xfrm>
            <a:off x="8092440" y="3255264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AAC4B0"/>
                </a:solidFill>
              </a:rPr>
              <a:t>4:00 PM</a:t>
            </a:r>
            <a:endParaRPr lang="en-US" sz="900" dirty="0"/>
          </a:p>
        </p:txBody>
      </p:sp>
      <p:sp>
        <p:nvSpPr>
          <p:cNvPr id="37" name="Text 35"/>
          <p:cNvSpPr/>
          <p:nvPr/>
        </p:nvSpPr>
        <p:spPr>
          <a:xfrm>
            <a:off x="2788920" y="3529584"/>
            <a:ext cx="62179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</a:rPr>
              <a:t>1 apple or pear  •  Plain full-fat yoghurt (small cup)</a:t>
            </a:r>
            <a:endParaRPr lang="en-US" sz="850" dirty="0"/>
          </a:p>
        </p:txBody>
      </p:sp>
      <p:sp>
        <p:nvSpPr>
          <p:cNvPr id="38" name="Shape 36"/>
          <p:cNvSpPr/>
          <p:nvPr/>
        </p:nvSpPr>
        <p:spPr>
          <a:xfrm>
            <a:off x="2697480" y="4059936"/>
            <a:ext cx="6400800" cy="804672"/>
          </a:xfrm>
          <a:prstGeom prst="rect">
            <a:avLst/>
          </a:prstGeom>
          <a:solidFill>
            <a:srgbClr val="0D2419"/>
          </a:solidFill>
          <a:ln w="12700">
            <a:solidFill>
              <a:srgbClr val="0D2419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2697480" y="4059936"/>
            <a:ext cx="36576" cy="804672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2788920" y="4114800"/>
            <a:ext cx="2286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</a:rPr>
              <a:t>🌙 Dinner</a:t>
            </a:r>
            <a:endParaRPr lang="en-US" sz="1000" dirty="0"/>
          </a:p>
        </p:txBody>
      </p:sp>
      <p:sp>
        <p:nvSpPr>
          <p:cNvPr id="41" name="Text 39"/>
          <p:cNvSpPr/>
          <p:nvPr/>
        </p:nvSpPr>
        <p:spPr>
          <a:xfrm>
            <a:off x="8092440" y="4114800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AAC4B0"/>
                </a:solidFill>
              </a:rPr>
              <a:t>7:00 PM</a:t>
            </a:r>
            <a:endParaRPr lang="en-US" sz="900" dirty="0"/>
          </a:p>
        </p:txBody>
      </p:sp>
      <p:sp>
        <p:nvSpPr>
          <p:cNvPr id="42" name="Text 40"/>
          <p:cNvSpPr/>
          <p:nvPr/>
        </p:nvSpPr>
        <p:spPr>
          <a:xfrm>
            <a:off x="2788920" y="4389120"/>
            <a:ext cx="62179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</a:rPr>
              <a:t>Grilled fish or chicken soup  •  Steamed broccoli and carrots  •  1 tablespoon apple cider vinegar in water before eating</a:t>
            </a:r>
            <a:endParaRPr lang="en-US" sz="850" dirty="0"/>
          </a:p>
        </p:txBody>
      </p:sp>
      <p:sp>
        <p:nvSpPr>
          <p:cNvPr id="43" name="Shape 41"/>
          <p:cNvSpPr/>
          <p:nvPr/>
        </p:nvSpPr>
        <p:spPr>
          <a:xfrm>
            <a:off x="0" y="4818888"/>
            <a:ext cx="9144000" cy="324612"/>
          </a:xfrm>
          <a:prstGeom prst="rect">
            <a:avLst/>
          </a:prstGeom>
          <a:solidFill>
            <a:srgbClr val="1A3A2A"/>
          </a:solidFill>
          <a:ln w="12700">
            <a:solidFill>
              <a:srgbClr val="1A3A2A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91440" y="4828032"/>
            <a:ext cx="896112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b="1" dirty="0">
                <a:solidFill>
                  <a:srgbClr val="C9A84C"/>
                </a:solidFill>
              </a:rPr>
              <a:t>shifa120.com  |  The 120-Day Miracle  |  Mohammad Iftakhar Ahmad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A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606040" cy="5143500"/>
          </a:xfrm>
          <a:prstGeom prst="rect">
            <a:avLst/>
          </a:prstGeom>
          <a:solidFill>
            <a:srgbClr val="1A3A2A"/>
          </a:solidFill>
          <a:ln w="12700">
            <a:solidFill>
              <a:srgbClr val="1A3A2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64008" cy="5143500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0" y="182880"/>
            <a:ext cx="2606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0" b="1" dirty="0">
                <a:solidFill>
                  <a:srgbClr val="0D2419"/>
                </a:solidFill>
              </a:rPr>
              <a:t>2</a:t>
            </a:r>
            <a:endParaRPr lang="en-US" sz="9000" dirty="0"/>
          </a:p>
        </p:txBody>
      </p:sp>
      <p:sp>
        <p:nvSpPr>
          <p:cNvPr id="5" name="Text 3"/>
          <p:cNvSpPr/>
          <p:nvPr/>
        </p:nvSpPr>
        <p:spPr>
          <a:xfrm>
            <a:off x="0" y="137160"/>
            <a:ext cx="2606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spc="500" kern="0" dirty="0">
                <a:solidFill>
                  <a:srgbClr val="C9A84C"/>
                </a:solidFill>
              </a:rPr>
              <a:t>DAY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274320" y="1389888"/>
            <a:ext cx="2057400" cy="27432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9728" y="1463040"/>
            <a:ext cx="23774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Build the Rhythm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109728" y="1938528"/>
            <a:ext cx="2395728" cy="1691640"/>
          </a:xfrm>
          <a:prstGeom prst="rect">
            <a:avLst/>
          </a:prstGeom>
          <a:solidFill>
            <a:srgbClr val="0D2419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64592" y="1975104"/>
            <a:ext cx="2286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C9A84C"/>
                </a:solidFill>
              </a:rPr>
              <a:t>💡 TIP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64592" y="2249424"/>
            <a:ext cx="228600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i="1" dirty="0">
                <a:solidFill>
                  <a:srgbClr val="FFFFFF"/>
                </a:solidFill>
              </a:rPr>
              <a:t>Add fenugreek water today — soak 1 tsp of fenugreek seeds overnight, drink the water in the morning. Do this every day from now.</a:t>
            </a:r>
            <a:endParaRPr lang="en-US" sz="850" dirty="0"/>
          </a:p>
        </p:txBody>
      </p:sp>
      <p:sp>
        <p:nvSpPr>
          <p:cNvPr id="11" name="Shape 9"/>
          <p:cNvSpPr/>
          <p:nvPr/>
        </p:nvSpPr>
        <p:spPr>
          <a:xfrm>
            <a:off x="109728" y="3703320"/>
            <a:ext cx="2395728" cy="658368"/>
          </a:xfrm>
          <a:prstGeom prst="rect">
            <a:avLst/>
          </a:prstGeom>
          <a:solidFill>
            <a:srgbClr val="0D2419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64592" y="3730752"/>
            <a:ext cx="2286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C9A84C"/>
                </a:solidFill>
              </a:rPr>
              <a:t>⏰ Eating Window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164592" y="3968496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</a:rPr>
              <a:t>10:00 AM → 8:00 PM</a:t>
            </a:r>
            <a:endParaRPr lang="en-US" sz="850" dirty="0"/>
          </a:p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</a:rPr>
              <a:t>14 hours fasting</a:t>
            </a:r>
            <a:endParaRPr lang="en-US" sz="850" dirty="0"/>
          </a:p>
        </p:txBody>
      </p:sp>
      <p:sp>
        <p:nvSpPr>
          <p:cNvPr id="14" name="Text 12"/>
          <p:cNvSpPr/>
          <p:nvPr/>
        </p:nvSpPr>
        <p:spPr>
          <a:xfrm>
            <a:off x="0" y="4681728"/>
            <a:ext cx="2606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C9A84C"/>
                </a:solidFill>
              </a:rPr>
              <a:t>shifa120.com</a:t>
            </a:r>
            <a:endParaRPr lang="en-US" sz="800" dirty="0"/>
          </a:p>
        </p:txBody>
      </p:sp>
      <p:sp>
        <p:nvSpPr>
          <p:cNvPr id="15" name="Shape 13"/>
          <p:cNvSpPr/>
          <p:nvPr/>
        </p:nvSpPr>
        <p:spPr>
          <a:xfrm>
            <a:off x="2697480" y="0"/>
            <a:ext cx="6446520" cy="566928"/>
          </a:xfrm>
          <a:prstGeom prst="rect">
            <a:avLst/>
          </a:prstGeom>
          <a:solidFill>
            <a:srgbClr val="2D5A3D"/>
          </a:solidFill>
          <a:ln w="12700">
            <a:solidFill>
              <a:srgbClr val="2D5A3D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2788920" y="0"/>
            <a:ext cx="5029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Day 2 — Build the Rhythm — Full Meal Plan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7315200" y="0"/>
            <a:ext cx="1783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C9A84C"/>
                </a:solidFill>
              </a:rPr>
              <a:t>Eating Window: 10 AM – 8 PM</a:t>
            </a:r>
            <a:endParaRPr lang="en-US" sz="850" dirty="0"/>
          </a:p>
        </p:txBody>
      </p:sp>
      <p:sp>
        <p:nvSpPr>
          <p:cNvPr id="18" name="Shape 16"/>
          <p:cNvSpPr/>
          <p:nvPr/>
        </p:nvSpPr>
        <p:spPr>
          <a:xfrm>
            <a:off x="2697480" y="621792"/>
            <a:ext cx="6400800" cy="804672"/>
          </a:xfrm>
          <a:prstGeom prst="rect">
            <a:avLst/>
          </a:prstGeom>
          <a:solidFill>
            <a:srgbClr val="0D2419"/>
          </a:solidFill>
          <a:ln w="12700">
            <a:solidFill>
              <a:srgbClr val="0D2419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2697480" y="621792"/>
            <a:ext cx="36576" cy="804672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2788920" y="676656"/>
            <a:ext cx="2286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</a:rPr>
              <a:t>🌅 Breakfast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8092440" y="676656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AAC4B0"/>
                </a:solidFill>
              </a:rPr>
              <a:t>10:00 AM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2788920" y="950976"/>
            <a:ext cx="62179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</a:rPr>
              <a:t>Oats with cinnamon (no sugar)  •  Half cup berries or 2 dates  •  Unsweetened tea or coffee</a:t>
            </a:r>
            <a:endParaRPr lang="en-US" sz="850" dirty="0"/>
          </a:p>
        </p:txBody>
      </p:sp>
      <p:sp>
        <p:nvSpPr>
          <p:cNvPr id="23" name="Shape 21"/>
          <p:cNvSpPr/>
          <p:nvPr/>
        </p:nvSpPr>
        <p:spPr>
          <a:xfrm>
            <a:off x="2697480" y="1481328"/>
            <a:ext cx="6400800" cy="804672"/>
          </a:xfrm>
          <a:prstGeom prst="rect">
            <a:avLst/>
          </a:prstGeom>
          <a:solidFill>
            <a:srgbClr val="0D2419"/>
          </a:solidFill>
          <a:ln w="12700">
            <a:solidFill>
              <a:srgbClr val="0D2419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2697480" y="1481328"/>
            <a:ext cx="36576" cy="804672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788920" y="1536192"/>
            <a:ext cx="2286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</a:rPr>
              <a:t>🍎 Morning Snack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8092440" y="1536192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AAC4B0"/>
                </a:solidFill>
              </a:rPr>
              <a:t>12:00 PM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2788920" y="1810512"/>
            <a:ext cx="62179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</a:rPr>
              <a:t>1 boiled egg  •  5-6 walnut halves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697480" y="2340864"/>
            <a:ext cx="6400800" cy="804672"/>
          </a:xfrm>
          <a:prstGeom prst="rect">
            <a:avLst/>
          </a:prstGeom>
          <a:solidFill>
            <a:srgbClr val="0D2419"/>
          </a:solidFill>
          <a:ln w="12700">
            <a:solidFill>
              <a:srgbClr val="0D2419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2697480" y="2340864"/>
            <a:ext cx="36576" cy="804672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2788920" y="2395728"/>
            <a:ext cx="2286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</a:rPr>
              <a:t>🍽️ Lunch</a:t>
            </a:r>
            <a:endParaRPr lang="en-US" sz="1000" dirty="0"/>
          </a:p>
        </p:txBody>
      </p:sp>
      <p:sp>
        <p:nvSpPr>
          <p:cNvPr id="31" name="Text 29"/>
          <p:cNvSpPr/>
          <p:nvPr/>
        </p:nvSpPr>
        <p:spPr>
          <a:xfrm>
            <a:off x="8092440" y="239572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AAC4B0"/>
                </a:solidFill>
              </a:rPr>
              <a:t>1:30 PM</a:t>
            </a:r>
            <a:endParaRPr lang="en-US" sz="900" dirty="0"/>
          </a:p>
        </p:txBody>
      </p:sp>
      <p:sp>
        <p:nvSpPr>
          <p:cNvPr id="32" name="Text 30"/>
          <p:cNvSpPr/>
          <p:nvPr/>
        </p:nvSpPr>
        <p:spPr>
          <a:xfrm>
            <a:off x="2788920" y="2670048"/>
            <a:ext cx="62179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</a:rPr>
              <a:t>Lentil soup (1 large bowl)  •  1 slice wholegrain bread  •  Tomato and cucumber salad  •  2 glasses of water</a:t>
            </a:r>
            <a:endParaRPr lang="en-US" sz="850" dirty="0"/>
          </a:p>
        </p:txBody>
      </p:sp>
      <p:sp>
        <p:nvSpPr>
          <p:cNvPr id="33" name="Shape 31"/>
          <p:cNvSpPr/>
          <p:nvPr/>
        </p:nvSpPr>
        <p:spPr>
          <a:xfrm>
            <a:off x="2697480" y="3200400"/>
            <a:ext cx="6400800" cy="804672"/>
          </a:xfrm>
          <a:prstGeom prst="rect">
            <a:avLst/>
          </a:prstGeom>
          <a:solidFill>
            <a:srgbClr val="0D2419"/>
          </a:solidFill>
          <a:ln w="12700">
            <a:solidFill>
              <a:srgbClr val="0D2419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2697480" y="3200400"/>
            <a:ext cx="36576" cy="804672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88920" y="3255264"/>
            <a:ext cx="2286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</a:rPr>
              <a:t>🥜 Afternoon Snack</a:t>
            </a:r>
            <a:endParaRPr lang="en-US" sz="1000" dirty="0"/>
          </a:p>
        </p:txBody>
      </p:sp>
      <p:sp>
        <p:nvSpPr>
          <p:cNvPr id="36" name="Text 34"/>
          <p:cNvSpPr/>
          <p:nvPr/>
        </p:nvSpPr>
        <p:spPr>
          <a:xfrm>
            <a:off x="8092440" y="3255264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AAC4B0"/>
                </a:solidFill>
              </a:rPr>
              <a:t>4:00 PM</a:t>
            </a:r>
            <a:endParaRPr lang="en-US" sz="900" dirty="0"/>
          </a:p>
        </p:txBody>
      </p:sp>
      <p:sp>
        <p:nvSpPr>
          <p:cNvPr id="37" name="Text 35"/>
          <p:cNvSpPr/>
          <p:nvPr/>
        </p:nvSpPr>
        <p:spPr>
          <a:xfrm>
            <a:off x="2788920" y="3529584"/>
            <a:ext cx="62179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</a:rPr>
              <a:t>Fenugreek water (from overnight soak)  •  Small handful of pumpkin seeds</a:t>
            </a:r>
            <a:endParaRPr lang="en-US" sz="850" dirty="0"/>
          </a:p>
        </p:txBody>
      </p:sp>
      <p:sp>
        <p:nvSpPr>
          <p:cNvPr id="38" name="Shape 36"/>
          <p:cNvSpPr/>
          <p:nvPr/>
        </p:nvSpPr>
        <p:spPr>
          <a:xfrm>
            <a:off x="2697480" y="4059936"/>
            <a:ext cx="6400800" cy="804672"/>
          </a:xfrm>
          <a:prstGeom prst="rect">
            <a:avLst/>
          </a:prstGeom>
          <a:solidFill>
            <a:srgbClr val="0D2419"/>
          </a:solidFill>
          <a:ln w="12700">
            <a:solidFill>
              <a:srgbClr val="0D2419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2697480" y="4059936"/>
            <a:ext cx="36576" cy="804672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2788920" y="4114800"/>
            <a:ext cx="2286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</a:rPr>
              <a:t>🌙 Dinner</a:t>
            </a:r>
            <a:endParaRPr lang="en-US" sz="1000" dirty="0"/>
          </a:p>
        </p:txBody>
      </p:sp>
      <p:sp>
        <p:nvSpPr>
          <p:cNvPr id="41" name="Text 39"/>
          <p:cNvSpPr/>
          <p:nvPr/>
        </p:nvSpPr>
        <p:spPr>
          <a:xfrm>
            <a:off x="8092440" y="4114800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AAC4B0"/>
                </a:solidFill>
              </a:rPr>
              <a:t>7:00 PM</a:t>
            </a:r>
            <a:endParaRPr lang="en-US" sz="900" dirty="0"/>
          </a:p>
        </p:txBody>
      </p:sp>
      <p:sp>
        <p:nvSpPr>
          <p:cNvPr id="42" name="Text 40"/>
          <p:cNvSpPr/>
          <p:nvPr/>
        </p:nvSpPr>
        <p:spPr>
          <a:xfrm>
            <a:off x="2788920" y="4389120"/>
            <a:ext cx="62179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</a:rPr>
              <a:t>Grilled salmon or tuna (150g)  •  Roasted zucchini and bell peppers  •  1 tsp black seed with honey</a:t>
            </a:r>
            <a:endParaRPr lang="en-US" sz="850" dirty="0"/>
          </a:p>
        </p:txBody>
      </p:sp>
      <p:sp>
        <p:nvSpPr>
          <p:cNvPr id="43" name="Shape 41"/>
          <p:cNvSpPr/>
          <p:nvPr/>
        </p:nvSpPr>
        <p:spPr>
          <a:xfrm>
            <a:off x="0" y="4818888"/>
            <a:ext cx="9144000" cy="324612"/>
          </a:xfrm>
          <a:prstGeom prst="rect">
            <a:avLst/>
          </a:prstGeom>
          <a:solidFill>
            <a:srgbClr val="1A3A2A"/>
          </a:solidFill>
          <a:ln w="12700">
            <a:solidFill>
              <a:srgbClr val="1A3A2A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91440" y="4828032"/>
            <a:ext cx="896112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b="1" dirty="0">
                <a:solidFill>
                  <a:srgbClr val="C9A84C"/>
                </a:solidFill>
              </a:rPr>
              <a:t>shifa120.com  |  The 120-Day Miracle  |  Mohammad Iftakhar Ahmad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A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606040" cy="5143500"/>
          </a:xfrm>
          <a:prstGeom prst="rect">
            <a:avLst/>
          </a:prstGeom>
          <a:solidFill>
            <a:srgbClr val="1A3A2A"/>
          </a:solidFill>
          <a:ln w="12700">
            <a:solidFill>
              <a:srgbClr val="1A3A2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64008" cy="5143500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0" y="182880"/>
            <a:ext cx="2606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0" b="1" dirty="0">
                <a:solidFill>
                  <a:srgbClr val="0D2419"/>
                </a:solidFill>
              </a:rPr>
              <a:t>3</a:t>
            </a:r>
            <a:endParaRPr lang="en-US" sz="9000" dirty="0"/>
          </a:p>
        </p:txBody>
      </p:sp>
      <p:sp>
        <p:nvSpPr>
          <p:cNvPr id="5" name="Text 3"/>
          <p:cNvSpPr/>
          <p:nvPr/>
        </p:nvSpPr>
        <p:spPr>
          <a:xfrm>
            <a:off x="0" y="137160"/>
            <a:ext cx="2606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spc="500" kern="0" dirty="0">
                <a:solidFill>
                  <a:srgbClr val="C9A84C"/>
                </a:solidFill>
              </a:rPr>
              <a:t>DAY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274320" y="1389888"/>
            <a:ext cx="2057400" cy="27432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9728" y="1463040"/>
            <a:ext cx="23774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Clean Eating Deep Dive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109728" y="1938528"/>
            <a:ext cx="2395728" cy="1691640"/>
          </a:xfrm>
          <a:prstGeom prst="rect">
            <a:avLst/>
          </a:prstGeom>
          <a:solidFill>
            <a:srgbClr val="0D2419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64592" y="1975104"/>
            <a:ext cx="2286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C9A84C"/>
                </a:solidFill>
              </a:rPr>
              <a:t>💡 TIP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64592" y="2249424"/>
            <a:ext cx="228600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i="1" dirty="0">
                <a:solidFill>
                  <a:srgbClr val="FFFFFF"/>
                </a:solidFill>
              </a:rPr>
              <a:t>No white rice or bread today at all. This is your first full day of clean carbohydrates only. Your blood sugar reading tomorrow morning will show the difference.</a:t>
            </a:r>
            <a:endParaRPr lang="en-US" sz="850" dirty="0"/>
          </a:p>
        </p:txBody>
      </p:sp>
      <p:sp>
        <p:nvSpPr>
          <p:cNvPr id="11" name="Shape 9"/>
          <p:cNvSpPr/>
          <p:nvPr/>
        </p:nvSpPr>
        <p:spPr>
          <a:xfrm>
            <a:off x="109728" y="3703320"/>
            <a:ext cx="2395728" cy="658368"/>
          </a:xfrm>
          <a:prstGeom prst="rect">
            <a:avLst/>
          </a:prstGeom>
          <a:solidFill>
            <a:srgbClr val="0D2419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64592" y="3730752"/>
            <a:ext cx="2286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C9A84C"/>
                </a:solidFill>
              </a:rPr>
              <a:t>⏰ Eating Window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164592" y="3968496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</a:rPr>
              <a:t>10:00 AM → 8:00 PM</a:t>
            </a:r>
            <a:endParaRPr lang="en-US" sz="850" dirty="0"/>
          </a:p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</a:rPr>
              <a:t>14 hours fasting</a:t>
            </a:r>
            <a:endParaRPr lang="en-US" sz="850" dirty="0"/>
          </a:p>
        </p:txBody>
      </p:sp>
      <p:sp>
        <p:nvSpPr>
          <p:cNvPr id="14" name="Text 12"/>
          <p:cNvSpPr/>
          <p:nvPr/>
        </p:nvSpPr>
        <p:spPr>
          <a:xfrm>
            <a:off x="0" y="4681728"/>
            <a:ext cx="2606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C9A84C"/>
                </a:solidFill>
              </a:rPr>
              <a:t>shifa120.com</a:t>
            </a:r>
            <a:endParaRPr lang="en-US" sz="800" dirty="0"/>
          </a:p>
        </p:txBody>
      </p:sp>
      <p:sp>
        <p:nvSpPr>
          <p:cNvPr id="15" name="Shape 13"/>
          <p:cNvSpPr/>
          <p:nvPr/>
        </p:nvSpPr>
        <p:spPr>
          <a:xfrm>
            <a:off x="2697480" y="0"/>
            <a:ext cx="6446520" cy="566928"/>
          </a:xfrm>
          <a:prstGeom prst="rect">
            <a:avLst/>
          </a:prstGeom>
          <a:solidFill>
            <a:srgbClr val="2D5A3D"/>
          </a:solidFill>
          <a:ln w="12700">
            <a:solidFill>
              <a:srgbClr val="2D5A3D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2788920" y="0"/>
            <a:ext cx="5029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Day 3 — Clean Eating Deep Dive — Full Meal Plan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7315200" y="0"/>
            <a:ext cx="1783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C9A84C"/>
                </a:solidFill>
              </a:rPr>
              <a:t>Eating Window: 10 AM – 8 PM</a:t>
            </a:r>
            <a:endParaRPr lang="en-US" sz="850" dirty="0"/>
          </a:p>
        </p:txBody>
      </p:sp>
      <p:sp>
        <p:nvSpPr>
          <p:cNvPr id="18" name="Shape 16"/>
          <p:cNvSpPr/>
          <p:nvPr/>
        </p:nvSpPr>
        <p:spPr>
          <a:xfrm>
            <a:off x="2697480" y="621792"/>
            <a:ext cx="6400800" cy="804672"/>
          </a:xfrm>
          <a:prstGeom prst="rect">
            <a:avLst/>
          </a:prstGeom>
          <a:solidFill>
            <a:srgbClr val="0D2419"/>
          </a:solidFill>
          <a:ln w="12700">
            <a:solidFill>
              <a:srgbClr val="0D2419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2697480" y="621792"/>
            <a:ext cx="36576" cy="804672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2788920" y="676656"/>
            <a:ext cx="2286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</a:rPr>
              <a:t>🌅 Breakfast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8092440" y="676656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AAC4B0"/>
                </a:solidFill>
              </a:rPr>
              <a:t>10:00 AM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2788920" y="950976"/>
            <a:ext cx="62179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</a:rPr>
              <a:t>3-egg omelette with spinach and tomato  •  No bread today  •  Black coffee or herbal tea</a:t>
            </a:r>
            <a:endParaRPr lang="en-US" sz="850" dirty="0"/>
          </a:p>
        </p:txBody>
      </p:sp>
      <p:sp>
        <p:nvSpPr>
          <p:cNvPr id="23" name="Shape 21"/>
          <p:cNvSpPr/>
          <p:nvPr/>
        </p:nvSpPr>
        <p:spPr>
          <a:xfrm>
            <a:off x="2697480" y="1481328"/>
            <a:ext cx="6400800" cy="804672"/>
          </a:xfrm>
          <a:prstGeom prst="rect">
            <a:avLst/>
          </a:prstGeom>
          <a:solidFill>
            <a:srgbClr val="0D2419"/>
          </a:solidFill>
          <a:ln w="12700">
            <a:solidFill>
              <a:srgbClr val="0D2419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2697480" y="1481328"/>
            <a:ext cx="36576" cy="804672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788920" y="1536192"/>
            <a:ext cx="2286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</a:rPr>
              <a:t>🍎 Morning Snack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8092440" y="1536192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AAC4B0"/>
                </a:solidFill>
              </a:rPr>
              <a:t>12:00 PM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2788920" y="1810512"/>
            <a:ext cx="62179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</a:rPr>
              <a:t>1 small cup plain yoghurt  •  Pinch of cinnamon on top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697480" y="2340864"/>
            <a:ext cx="6400800" cy="804672"/>
          </a:xfrm>
          <a:prstGeom prst="rect">
            <a:avLst/>
          </a:prstGeom>
          <a:solidFill>
            <a:srgbClr val="0D2419"/>
          </a:solidFill>
          <a:ln w="12700">
            <a:solidFill>
              <a:srgbClr val="0D2419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2697480" y="2340864"/>
            <a:ext cx="36576" cy="804672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2788920" y="2395728"/>
            <a:ext cx="2286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</a:rPr>
              <a:t>🍽️ Lunch</a:t>
            </a:r>
            <a:endParaRPr lang="en-US" sz="1000" dirty="0"/>
          </a:p>
        </p:txBody>
      </p:sp>
      <p:sp>
        <p:nvSpPr>
          <p:cNvPr id="31" name="Text 29"/>
          <p:cNvSpPr/>
          <p:nvPr/>
        </p:nvSpPr>
        <p:spPr>
          <a:xfrm>
            <a:off x="8092440" y="239572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AAC4B0"/>
                </a:solidFill>
              </a:rPr>
              <a:t>1:30 PM</a:t>
            </a:r>
            <a:endParaRPr lang="en-US" sz="900" dirty="0"/>
          </a:p>
        </p:txBody>
      </p:sp>
      <p:sp>
        <p:nvSpPr>
          <p:cNvPr id="32" name="Text 30"/>
          <p:cNvSpPr/>
          <p:nvPr/>
        </p:nvSpPr>
        <p:spPr>
          <a:xfrm>
            <a:off x="2788920" y="2670048"/>
            <a:ext cx="62179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</a:rPr>
              <a:t>Chicken and vegetable stir fry (olive oil only)  •  Half cup brown rice or quinoa  •  Green salad  •  2 glasses of water</a:t>
            </a:r>
            <a:endParaRPr lang="en-US" sz="850" dirty="0"/>
          </a:p>
        </p:txBody>
      </p:sp>
      <p:sp>
        <p:nvSpPr>
          <p:cNvPr id="33" name="Shape 31"/>
          <p:cNvSpPr/>
          <p:nvPr/>
        </p:nvSpPr>
        <p:spPr>
          <a:xfrm>
            <a:off x="2697480" y="3200400"/>
            <a:ext cx="6400800" cy="804672"/>
          </a:xfrm>
          <a:prstGeom prst="rect">
            <a:avLst/>
          </a:prstGeom>
          <a:solidFill>
            <a:srgbClr val="0D2419"/>
          </a:solidFill>
          <a:ln w="12700">
            <a:solidFill>
              <a:srgbClr val="0D2419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2697480" y="3200400"/>
            <a:ext cx="36576" cy="804672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88920" y="3255264"/>
            <a:ext cx="2286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</a:rPr>
              <a:t>🥜 Afternoon Snack</a:t>
            </a:r>
            <a:endParaRPr lang="en-US" sz="1000" dirty="0"/>
          </a:p>
        </p:txBody>
      </p:sp>
      <p:sp>
        <p:nvSpPr>
          <p:cNvPr id="36" name="Text 34"/>
          <p:cNvSpPr/>
          <p:nvPr/>
        </p:nvSpPr>
        <p:spPr>
          <a:xfrm>
            <a:off x="8092440" y="3255264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AAC4B0"/>
                </a:solidFill>
              </a:rPr>
              <a:t>4:00 PM</a:t>
            </a:r>
            <a:endParaRPr lang="en-US" sz="900" dirty="0"/>
          </a:p>
        </p:txBody>
      </p:sp>
      <p:sp>
        <p:nvSpPr>
          <p:cNvPr id="37" name="Text 35"/>
          <p:cNvSpPr/>
          <p:nvPr/>
        </p:nvSpPr>
        <p:spPr>
          <a:xfrm>
            <a:off x="2788920" y="3529584"/>
            <a:ext cx="62179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</a:rPr>
              <a:t>2 dates maximum  •  1 glass water</a:t>
            </a:r>
            <a:endParaRPr lang="en-US" sz="850" dirty="0"/>
          </a:p>
        </p:txBody>
      </p:sp>
      <p:sp>
        <p:nvSpPr>
          <p:cNvPr id="38" name="Shape 36"/>
          <p:cNvSpPr/>
          <p:nvPr/>
        </p:nvSpPr>
        <p:spPr>
          <a:xfrm>
            <a:off x="2697480" y="4059936"/>
            <a:ext cx="6400800" cy="804672"/>
          </a:xfrm>
          <a:prstGeom prst="rect">
            <a:avLst/>
          </a:prstGeom>
          <a:solidFill>
            <a:srgbClr val="0D2419"/>
          </a:solidFill>
          <a:ln w="12700">
            <a:solidFill>
              <a:srgbClr val="0D2419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2697480" y="4059936"/>
            <a:ext cx="36576" cy="804672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2788920" y="4114800"/>
            <a:ext cx="2286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</a:rPr>
              <a:t>🌙 Dinner</a:t>
            </a:r>
            <a:endParaRPr lang="en-US" sz="1000" dirty="0"/>
          </a:p>
        </p:txBody>
      </p:sp>
      <p:sp>
        <p:nvSpPr>
          <p:cNvPr id="41" name="Text 39"/>
          <p:cNvSpPr/>
          <p:nvPr/>
        </p:nvSpPr>
        <p:spPr>
          <a:xfrm>
            <a:off x="8092440" y="4114800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AAC4B0"/>
                </a:solidFill>
              </a:rPr>
              <a:t>7:00 PM</a:t>
            </a:r>
            <a:endParaRPr lang="en-US" sz="900" dirty="0"/>
          </a:p>
        </p:txBody>
      </p:sp>
      <p:sp>
        <p:nvSpPr>
          <p:cNvPr id="42" name="Text 40"/>
          <p:cNvSpPr/>
          <p:nvPr/>
        </p:nvSpPr>
        <p:spPr>
          <a:xfrm>
            <a:off x="2788920" y="4389120"/>
            <a:ext cx="62179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</a:rPr>
              <a:t>Grilled chicken or lamb (150g)  •  Chickpea and spinach curry (no cream)  •  1 tbsp apple cider vinegar in water before dinner</a:t>
            </a:r>
            <a:endParaRPr lang="en-US" sz="850" dirty="0"/>
          </a:p>
        </p:txBody>
      </p:sp>
      <p:sp>
        <p:nvSpPr>
          <p:cNvPr id="43" name="Shape 41"/>
          <p:cNvSpPr/>
          <p:nvPr/>
        </p:nvSpPr>
        <p:spPr>
          <a:xfrm>
            <a:off x="0" y="4818888"/>
            <a:ext cx="9144000" cy="324612"/>
          </a:xfrm>
          <a:prstGeom prst="rect">
            <a:avLst/>
          </a:prstGeom>
          <a:solidFill>
            <a:srgbClr val="1A3A2A"/>
          </a:solidFill>
          <a:ln w="12700">
            <a:solidFill>
              <a:srgbClr val="1A3A2A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91440" y="4828032"/>
            <a:ext cx="896112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b="1" dirty="0">
                <a:solidFill>
                  <a:srgbClr val="C9A84C"/>
                </a:solidFill>
              </a:rPr>
              <a:t>shifa120.com  |  The 120-Day Miracle  |  Mohammad Iftakhar Ahmad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A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606040" cy="5143500"/>
          </a:xfrm>
          <a:prstGeom prst="rect">
            <a:avLst/>
          </a:prstGeom>
          <a:solidFill>
            <a:srgbClr val="1A3A2A"/>
          </a:solidFill>
          <a:ln w="12700">
            <a:solidFill>
              <a:srgbClr val="1A3A2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64008" cy="5143500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0" y="182880"/>
            <a:ext cx="2606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0" b="1" dirty="0">
                <a:solidFill>
                  <a:srgbClr val="0D2419"/>
                </a:solidFill>
              </a:rPr>
              <a:t>4</a:t>
            </a:r>
            <a:endParaRPr lang="en-US" sz="9000" dirty="0"/>
          </a:p>
        </p:txBody>
      </p:sp>
      <p:sp>
        <p:nvSpPr>
          <p:cNvPr id="5" name="Text 3"/>
          <p:cNvSpPr/>
          <p:nvPr/>
        </p:nvSpPr>
        <p:spPr>
          <a:xfrm>
            <a:off x="0" y="137160"/>
            <a:ext cx="2606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spc="500" kern="0" dirty="0">
                <a:solidFill>
                  <a:srgbClr val="C9A84C"/>
                </a:solidFill>
              </a:rPr>
              <a:t>DAY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274320" y="1389888"/>
            <a:ext cx="2057400" cy="27432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9728" y="1463040"/>
            <a:ext cx="23774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Healing Foods Day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109728" y="1938528"/>
            <a:ext cx="2395728" cy="1691640"/>
          </a:xfrm>
          <a:prstGeom prst="rect">
            <a:avLst/>
          </a:prstGeom>
          <a:solidFill>
            <a:srgbClr val="0D2419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64592" y="1975104"/>
            <a:ext cx="2286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C9A84C"/>
                </a:solidFill>
              </a:rPr>
              <a:t>💡 TIP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64592" y="2249424"/>
            <a:ext cx="228600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i="1" dirty="0">
                <a:solidFill>
                  <a:srgbClr val="FFFFFF"/>
                </a:solidFill>
              </a:rPr>
              <a:t>Today focus on the 5 healing foods — fenugreek, cinnamon, black seed, bitter melon, and apple cider vinegar. Use as many as you can.</a:t>
            </a:r>
            <a:endParaRPr lang="en-US" sz="850" dirty="0"/>
          </a:p>
        </p:txBody>
      </p:sp>
      <p:sp>
        <p:nvSpPr>
          <p:cNvPr id="11" name="Shape 9"/>
          <p:cNvSpPr/>
          <p:nvPr/>
        </p:nvSpPr>
        <p:spPr>
          <a:xfrm>
            <a:off x="109728" y="3703320"/>
            <a:ext cx="2395728" cy="658368"/>
          </a:xfrm>
          <a:prstGeom prst="rect">
            <a:avLst/>
          </a:prstGeom>
          <a:solidFill>
            <a:srgbClr val="0D2419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64592" y="3730752"/>
            <a:ext cx="2286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C9A84C"/>
                </a:solidFill>
              </a:rPr>
              <a:t>⏰ Eating Window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164592" y="3968496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</a:rPr>
              <a:t>10:00 AM → 8:00 PM</a:t>
            </a:r>
            <a:endParaRPr lang="en-US" sz="850" dirty="0"/>
          </a:p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</a:rPr>
              <a:t>14 hours fasting</a:t>
            </a:r>
            <a:endParaRPr lang="en-US" sz="850" dirty="0"/>
          </a:p>
        </p:txBody>
      </p:sp>
      <p:sp>
        <p:nvSpPr>
          <p:cNvPr id="14" name="Text 12"/>
          <p:cNvSpPr/>
          <p:nvPr/>
        </p:nvSpPr>
        <p:spPr>
          <a:xfrm>
            <a:off x="0" y="4681728"/>
            <a:ext cx="2606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C9A84C"/>
                </a:solidFill>
              </a:rPr>
              <a:t>shifa120.com</a:t>
            </a:r>
            <a:endParaRPr lang="en-US" sz="800" dirty="0"/>
          </a:p>
        </p:txBody>
      </p:sp>
      <p:sp>
        <p:nvSpPr>
          <p:cNvPr id="15" name="Shape 13"/>
          <p:cNvSpPr/>
          <p:nvPr/>
        </p:nvSpPr>
        <p:spPr>
          <a:xfrm>
            <a:off x="2697480" y="0"/>
            <a:ext cx="6446520" cy="566928"/>
          </a:xfrm>
          <a:prstGeom prst="rect">
            <a:avLst/>
          </a:prstGeom>
          <a:solidFill>
            <a:srgbClr val="2D5A3D"/>
          </a:solidFill>
          <a:ln w="12700">
            <a:solidFill>
              <a:srgbClr val="2D5A3D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2788920" y="0"/>
            <a:ext cx="5029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Day 4 — Healing Foods Day — Full Meal Plan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7315200" y="0"/>
            <a:ext cx="1783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C9A84C"/>
                </a:solidFill>
              </a:rPr>
              <a:t>Eating Window: 10 AM – 8 PM</a:t>
            </a:r>
            <a:endParaRPr lang="en-US" sz="850" dirty="0"/>
          </a:p>
        </p:txBody>
      </p:sp>
      <p:sp>
        <p:nvSpPr>
          <p:cNvPr id="18" name="Shape 16"/>
          <p:cNvSpPr/>
          <p:nvPr/>
        </p:nvSpPr>
        <p:spPr>
          <a:xfrm>
            <a:off x="2697480" y="621792"/>
            <a:ext cx="6400800" cy="804672"/>
          </a:xfrm>
          <a:prstGeom prst="rect">
            <a:avLst/>
          </a:prstGeom>
          <a:solidFill>
            <a:srgbClr val="0D2419"/>
          </a:solidFill>
          <a:ln w="12700">
            <a:solidFill>
              <a:srgbClr val="0D2419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2697480" y="621792"/>
            <a:ext cx="36576" cy="804672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2788920" y="676656"/>
            <a:ext cx="2286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</a:rPr>
              <a:t>🌅 Breakfast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8092440" y="676656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AAC4B0"/>
                </a:solidFill>
              </a:rPr>
              <a:t>10:00 AM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2788920" y="950976"/>
            <a:ext cx="62179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</a:rPr>
              <a:t>Fenugreek water first (from overnight soak)  •  2 scrambled eggs with turmeric  •  Half avocado with lemon  •  Unsweetened tea with cinnamon</a:t>
            </a:r>
            <a:endParaRPr lang="en-US" sz="850" dirty="0"/>
          </a:p>
        </p:txBody>
      </p:sp>
      <p:sp>
        <p:nvSpPr>
          <p:cNvPr id="23" name="Shape 21"/>
          <p:cNvSpPr/>
          <p:nvPr/>
        </p:nvSpPr>
        <p:spPr>
          <a:xfrm>
            <a:off x="2697480" y="1481328"/>
            <a:ext cx="6400800" cy="804672"/>
          </a:xfrm>
          <a:prstGeom prst="rect">
            <a:avLst/>
          </a:prstGeom>
          <a:solidFill>
            <a:srgbClr val="0D2419"/>
          </a:solidFill>
          <a:ln w="12700">
            <a:solidFill>
              <a:srgbClr val="0D2419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2697480" y="1481328"/>
            <a:ext cx="36576" cy="804672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788920" y="1536192"/>
            <a:ext cx="2286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</a:rPr>
              <a:t>🍎 Morning Snack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8092440" y="1536192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AAC4B0"/>
                </a:solidFill>
              </a:rPr>
              <a:t>12:00 PM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2788920" y="1810512"/>
            <a:ext cx="62179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</a:rPr>
              <a:t>Bitter melon juice (100ml) if available  •  10 almonds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697480" y="2340864"/>
            <a:ext cx="6400800" cy="804672"/>
          </a:xfrm>
          <a:prstGeom prst="rect">
            <a:avLst/>
          </a:prstGeom>
          <a:solidFill>
            <a:srgbClr val="0D2419"/>
          </a:solidFill>
          <a:ln w="12700">
            <a:solidFill>
              <a:srgbClr val="0D2419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2697480" y="2340864"/>
            <a:ext cx="36576" cy="804672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2788920" y="2395728"/>
            <a:ext cx="2286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</a:rPr>
              <a:t>🍽️ Lunch</a:t>
            </a:r>
            <a:endParaRPr lang="en-US" sz="1000" dirty="0"/>
          </a:p>
        </p:txBody>
      </p:sp>
      <p:sp>
        <p:nvSpPr>
          <p:cNvPr id="31" name="Text 29"/>
          <p:cNvSpPr/>
          <p:nvPr/>
        </p:nvSpPr>
        <p:spPr>
          <a:xfrm>
            <a:off x="8092440" y="239572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AAC4B0"/>
                </a:solidFill>
              </a:rPr>
              <a:t>1:30 PM</a:t>
            </a:r>
            <a:endParaRPr lang="en-US" sz="900" dirty="0"/>
          </a:p>
        </p:txBody>
      </p:sp>
      <p:sp>
        <p:nvSpPr>
          <p:cNvPr id="32" name="Text 30"/>
          <p:cNvSpPr/>
          <p:nvPr/>
        </p:nvSpPr>
        <p:spPr>
          <a:xfrm>
            <a:off x="2788920" y="2670048"/>
            <a:ext cx="62179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</a:rPr>
              <a:t>Grilled fish (200g)  •  Steamed sweet potato (small, 100g)  •  Large mixed salad  •  2 glasses of water</a:t>
            </a:r>
            <a:endParaRPr lang="en-US" sz="850" dirty="0"/>
          </a:p>
        </p:txBody>
      </p:sp>
      <p:sp>
        <p:nvSpPr>
          <p:cNvPr id="33" name="Shape 31"/>
          <p:cNvSpPr/>
          <p:nvPr/>
        </p:nvSpPr>
        <p:spPr>
          <a:xfrm>
            <a:off x="2697480" y="3200400"/>
            <a:ext cx="6400800" cy="804672"/>
          </a:xfrm>
          <a:prstGeom prst="rect">
            <a:avLst/>
          </a:prstGeom>
          <a:solidFill>
            <a:srgbClr val="0D2419"/>
          </a:solidFill>
          <a:ln w="12700">
            <a:solidFill>
              <a:srgbClr val="0D2419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2697480" y="3200400"/>
            <a:ext cx="36576" cy="804672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88920" y="3255264"/>
            <a:ext cx="2286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</a:rPr>
              <a:t>🥜 Afternoon Snack</a:t>
            </a:r>
            <a:endParaRPr lang="en-US" sz="1000" dirty="0"/>
          </a:p>
        </p:txBody>
      </p:sp>
      <p:sp>
        <p:nvSpPr>
          <p:cNvPr id="36" name="Text 34"/>
          <p:cNvSpPr/>
          <p:nvPr/>
        </p:nvSpPr>
        <p:spPr>
          <a:xfrm>
            <a:off x="8092440" y="3255264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AAC4B0"/>
                </a:solidFill>
              </a:rPr>
              <a:t>4:00 PM</a:t>
            </a:r>
            <a:endParaRPr lang="en-US" sz="900" dirty="0"/>
          </a:p>
        </p:txBody>
      </p:sp>
      <p:sp>
        <p:nvSpPr>
          <p:cNvPr id="37" name="Text 35"/>
          <p:cNvSpPr/>
          <p:nvPr/>
        </p:nvSpPr>
        <p:spPr>
          <a:xfrm>
            <a:off x="2788920" y="3529584"/>
            <a:ext cx="62179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</a:rPr>
              <a:t>1 tsp black seed with honey  •  Plain yoghurt</a:t>
            </a:r>
            <a:endParaRPr lang="en-US" sz="850" dirty="0"/>
          </a:p>
        </p:txBody>
      </p:sp>
      <p:sp>
        <p:nvSpPr>
          <p:cNvPr id="38" name="Shape 36"/>
          <p:cNvSpPr/>
          <p:nvPr/>
        </p:nvSpPr>
        <p:spPr>
          <a:xfrm>
            <a:off x="2697480" y="4059936"/>
            <a:ext cx="6400800" cy="804672"/>
          </a:xfrm>
          <a:prstGeom prst="rect">
            <a:avLst/>
          </a:prstGeom>
          <a:solidFill>
            <a:srgbClr val="0D2419"/>
          </a:solidFill>
          <a:ln w="12700">
            <a:solidFill>
              <a:srgbClr val="0D2419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2697480" y="4059936"/>
            <a:ext cx="36576" cy="804672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2788920" y="4114800"/>
            <a:ext cx="2286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</a:rPr>
              <a:t>🌙 Dinner</a:t>
            </a:r>
            <a:endParaRPr lang="en-US" sz="1000" dirty="0"/>
          </a:p>
        </p:txBody>
      </p:sp>
      <p:sp>
        <p:nvSpPr>
          <p:cNvPr id="41" name="Text 39"/>
          <p:cNvSpPr/>
          <p:nvPr/>
        </p:nvSpPr>
        <p:spPr>
          <a:xfrm>
            <a:off x="8092440" y="4114800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AAC4B0"/>
                </a:solidFill>
              </a:rPr>
              <a:t>7:00 PM</a:t>
            </a:r>
            <a:endParaRPr lang="en-US" sz="900" dirty="0"/>
          </a:p>
        </p:txBody>
      </p:sp>
      <p:sp>
        <p:nvSpPr>
          <p:cNvPr id="42" name="Text 40"/>
          <p:cNvSpPr/>
          <p:nvPr/>
        </p:nvSpPr>
        <p:spPr>
          <a:xfrm>
            <a:off x="2788920" y="4389120"/>
            <a:ext cx="62179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</a:rPr>
              <a:t>Lentil and vegetable soup  •  1 slice wholegrain bread  •  Olive oil and za'atar for dipping</a:t>
            </a:r>
            <a:endParaRPr lang="en-US" sz="850" dirty="0"/>
          </a:p>
        </p:txBody>
      </p:sp>
      <p:sp>
        <p:nvSpPr>
          <p:cNvPr id="43" name="Shape 41"/>
          <p:cNvSpPr/>
          <p:nvPr/>
        </p:nvSpPr>
        <p:spPr>
          <a:xfrm>
            <a:off x="0" y="4818888"/>
            <a:ext cx="9144000" cy="324612"/>
          </a:xfrm>
          <a:prstGeom prst="rect">
            <a:avLst/>
          </a:prstGeom>
          <a:solidFill>
            <a:srgbClr val="1A3A2A"/>
          </a:solidFill>
          <a:ln w="12700">
            <a:solidFill>
              <a:srgbClr val="1A3A2A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91440" y="4828032"/>
            <a:ext cx="896112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b="1" dirty="0">
                <a:solidFill>
                  <a:srgbClr val="C9A84C"/>
                </a:solidFill>
              </a:rPr>
              <a:t>shifa120.com  |  The 120-Day Miracle  |  Mohammad Iftakhar Ahmad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A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606040" cy="5143500"/>
          </a:xfrm>
          <a:prstGeom prst="rect">
            <a:avLst/>
          </a:prstGeom>
          <a:solidFill>
            <a:srgbClr val="1A3A2A"/>
          </a:solidFill>
          <a:ln w="12700">
            <a:solidFill>
              <a:srgbClr val="1A3A2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64008" cy="5143500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0" y="182880"/>
            <a:ext cx="2606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0" b="1" dirty="0">
                <a:solidFill>
                  <a:srgbClr val="0D2419"/>
                </a:solidFill>
              </a:rPr>
              <a:t>5</a:t>
            </a:r>
            <a:endParaRPr lang="en-US" sz="9000" dirty="0"/>
          </a:p>
        </p:txBody>
      </p:sp>
      <p:sp>
        <p:nvSpPr>
          <p:cNvPr id="5" name="Text 3"/>
          <p:cNvSpPr/>
          <p:nvPr/>
        </p:nvSpPr>
        <p:spPr>
          <a:xfrm>
            <a:off x="0" y="137160"/>
            <a:ext cx="2606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spc="500" kern="0" dirty="0">
                <a:solidFill>
                  <a:srgbClr val="C9A84C"/>
                </a:solidFill>
              </a:rPr>
              <a:t>DAY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274320" y="1389888"/>
            <a:ext cx="2057400" cy="27432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9728" y="1463040"/>
            <a:ext cx="23774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Protein Focus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109728" y="1938528"/>
            <a:ext cx="2395728" cy="1691640"/>
          </a:xfrm>
          <a:prstGeom prst="rect">
            <a:avLst/>
          </a:prstGeom>
          <a:solidFill>
            <a:srgbClr val="0D2419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64592" y="1975104"/>
            <a:ext cx="2286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C9A84C"/>
                </a:solidFill>
              </a:rPr>
              <a:t>💡 TIP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64592" y="2249424"/>
            <a:ext cx="228600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i="1" dirty="0">
                <a:solidFill>
                  <a:srgbClr val="FFFFFF"/>
                </a:solidFill>
              </a:rPr>
              <a:t>High protein day — this helps stabilise blood sugar and keeps you full through the fasting window. Drink extra water today.</a:t>
            </a:r>
            <a:endParaRPr lang="en-US" sz="850" dirty="0"/>
          </a:p>
        </p:txBody>
      </p:sp>
      <p:sp>
        <p:nvSpPr>
          <p:cNvPr id="11" name="Shape 9"/>
          <p:cNvSpPr/>
          <p:nvPr/>
        </p:nvSpPr>
        <p:spPr>
          <a:xfrm>
            <a:off x="109728" y="3703320"/>
            <a:ext cx="2395728" cy="658368"/>
          </a:xfrm>
          <a:prstGeom prst="rect">
            <a:avLst/>
          </a:prstGeom>
          <a:solidFill>
            <a:srgbClr val="0D2419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64592" y="3730752"/>
            <a:ext cx="2286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C9A84C"/>
                </a:solidFill>
              </a:rPr>
              <a:t>⏰ Eating Window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164592" y="3968496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</a:rPr>
              <a:t>10:00 AM → 8:00 PM</a:t>
            </a:r>
            <a:endParaRPr lang="en-US" sz="850" dirty="0"/>
          </a:p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</a:rPr>
              <a:t>14 hours fasting</a:t>
            </a:r>
            <a:endParaRPr lang="en-US" sz="850" dirty="0"/>
          </a:p>
        </p:txBody>
      </p:sp>
      <p:sp>
        <p:nvSpPr>
          <p:cNvPr id="14" name="Text 12"/>
          <p:cNvSpPr/>
          <p:nvPr/>
        </p:nvSpPr>
        <p:spPr>
          <a:xfrm>
            <a:off x="0" y="4681728"/>
            <a:ext cx="2606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C9A84C"/>
                </a:solidFill>
              </a:rPr>
              <a:t>shifa120.com</a:t>
            </a:r>
            <a:endParaRPr lang="en-US" sz="800" dirty="0"/>
          </a:p>
        </p:txBody>
      </p:sp>
      <p:sp>
        <p:nvSpPr>
          <p:cNvPr id="15" name="Shape 13"/>
          <p:cNvSpPr/>
          <p:nvPr/>
        </p:nvSpPr>
        <p:spPr>
          <a:xfrm>
            <a:off x="2697480" y="0"/>
            <a:ext cx="6446520" cy="566928"/>
          </a:xfrm>
          <a:prstGeom prst="rect">
            <a:avLst/>
          </a:prstGeom>
          <a:solidFill>
            <a:srgbClr val="2D5A3D"/>
          </a:solidFill>
          <a:ln w="12700">
            <a:solidFill>
              <a:srgbClr val="2D5A3D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2788920" y="0"/>
            <a:ext cx="5029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Day 5 — Protein Focus — Full Meal Plan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7315200" y="0"/>
            <a:ext cx="1783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C9A84C"/>
                </a:solidFill>
              </a:rPr>
              <a:t>Eating Window: 10 AM – 8 PM</a:t>
            </a:r>
            <a:endParaRPr lang="en-US" sz="850" dirty="0"/>
          </a:p>
        </p:txBody>
      </p:sp>
      <p:sp>
        <p:nvSpPr>
          <p:cNvPr id="18" name="Shape 16"/>
          <p:cNvSpPr/>
          <p:nvPr/>
        </p:nvSpPr>
        <p:spPr>
          <a:xfrm>
            <a:off x="2697480" y="621792"/>
            <a:ext cx="6400800" cy="804672"/>
          </a:xfrm>
          <a:prstGeom prst="rect">
            <a:avLst/>
          </a:prstGeom>
          <a:solidFill>
            <a:srgbClr val="0D2419"/>
          </a:solidFill>
          <a:ln w="12700">
            <a:solidFill>
              <a:srgbClr val="0D2419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2697480" y="621792"/>
            <a:ext cx="36576" cy="804672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2788920" y="676656"/>
            <a:ext cx="2286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</a:rPr>
              <a:t>🌅 Breakfast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8092440" y="676656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AAC4B0"/>
                </a:solidFill>
              </a:rPr>
              <a:t>10:00 AM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2788920" y="950976"/>
            <a:ext cx="62179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</a:rPr>
              <a:t>3 boiled eggs  •  Labneh (2 tbsp) with olive oil  •  Sliced tomato and cucumber  •  Black coffee</a:t>
            </a:r>
            <a:endParaRPr lang="en-US" sz="850" dirty="0"/>
          </a:p>
        </p:txBody>
      </p:sp>
      <p:sp>
        <p:nvSpPr>
          <p:cNvPr id="23" name="Shape 21"/>
          <p:cNvSpPr/>
          <p:nvPr/>
        </p:nvSpPr>
        <p:spPr>
          <a:xfrm>
            <a:off x="2697480" y="1481328"/>
            <a:ext cx="6400800" cy="804672"/>
          </a:xfrm>
          <a:prstGeom prst="rect">
            <a:avLst/>
          </a:prstGeom>
          <a:solidFill>
            <a:srgbClr val="0D2419"/>
          </a:solidFill>
          <a:ln w="12700">
            <a:solidFill>
              <a:srgbClr val="0D2419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2697480" y="1481328"/>
            <a:ext cx="36576" cy="804672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788920" y="1536192"/>
            <a:ext cx="2286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</a:rPr>
              <a:t>🍎 Morning Snack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8092440" y="1536192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AAC4B0"/>
                </a:solidFill>
              </a:rPr>
              <a:t>12:00 PM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2788920" y="1810512"/>
            <a:ext cx="62179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</a:rPr>
              <a:t>Handful of mixed nuts (unsalted)  •  1 glass water with lemon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697480" y="2340864"/>
            <a:ext cx="6400800" cy="804672"/>
          </a:xfrm>
          <a:prstGeom prst="rect">
            <a:avLst/>
          </a:prstGeom>
          <a:solidFill>
            <a:srgbClr val="0D2419"/>
          </a:solidFill>
          <a:ln w="12700">
            <a:solidFill>
              <a:srgbClr val="0D2419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2697480" y="2340864"/>
            <a:ext cx="36576" cy="804672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2788920" y="2395728"/>
            <a:ext cx="2286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</a:rPr>
              <a:t>🍽️ Lunch</a:t>
            </a:r>
            <a:endParaRPr lang="en-US" sz="1000" dirty="0"/>
          </a:p>
        </p:txBody>
      </p:sp>
      <p:sp>
        <p:nvSpPr>
          <p:cNvPr id="31" name="Text 29"/>
          <p:cNvSpPr/>
          <p:nvPr/>
        </p:nvSpPr>
        <p:spPr>
          <a:xfrm>
            <a:off x="8092440" y="239572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AAC4B0"/>
                </a:solidFill>
              </a:rPr>
              <a:t>1:30 PM</a:t>
            </a:r>
            <a:endParaRPr lang="en-US" sz="900" dirty="0"/>
          </a:p>
        </p:txBody>
      </p:sp>
      <p:sp>
        <p:nvSpPr>
          <p:cNvPr id="32" name="Text 30"/>
          <p:cNvSpPr/>
          <p:nvPr/>
        </p:nvSpPr>
        <p:spPr>
          <a:xfrm>
            <a:off x="2788920" y="2670048"/>
            <a:ext cx="62179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</a:rPr>
              <a:t>Grilled chicken thighs (2 pieces)  •  Tabouleh salad (parsley heavy)  •  Hummus (3 tbsp) with vegetable sticks  •  2 glasses of water</a:t>
            </a:r>
            <a:endParaRPr lang="en-US" sz="850" dirty="0"/>
          </a:p>
        </p:txBody>
      </p:sp>
      <p:sp>
        <p:nvSpPr>
          <p:cNvPr id="33" name="Shape 31"/>
          <p:cNvSpPr/>
          <p:nvPr/>
        </p:nvSpPr>
        <p:spPr>
          <a:xfrm>
            <a:off x="2697480" y="3200400"/>
            <a:ext cx="6400800" cy="804672"/>
          </a:xfrm>
          <a:prstGeom prst="rect">
            <a:avLst/>
          </a:prstGeom>
          <a:solidFill>
            <a:srgbClr val="0D2419"/>
          </a:solidFill>
          <a:ln w="12700">
            <a:solidFill>
              <a:srgbClr val="0D2419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2697480" y="3200400"/>
            <a:ext cx="36576" cy="804672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88920" y="3255264"/>
            <a:ext cx="2286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</a:rPr>
              <a:t>🥜 Afternoon Snack</a:t>
            </a:r>
            <a:endParaRPr lang="en-US" sz="1000" dirty="0"/>
          </a:p>
        </p:txBody>
      </p:sp>
      <p:sp>
        <p:nvSpPr>
          <p:cNvPr id="36" name="Text 34"/>
          <p:cNvSpPr/>
          <p:nvPr/>
        </p:nvSpPr>
        <p:spPr>
          <a:xfrm>
            <a:off x="8092440" y="3255264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AAC4B0"/>
                </a:solidFill>
              </a:rPr>
              <a:t>4:00 PM</a:t>
            </a:r>
            <a:endParaRPr lang="en-US" sz="900" dirty="0"/>
          </a:p>
        </p:txBody>
      </p:sp>
      <p:sp>
        <p:nvSpPr>
          <p:cNvPr id="37" name="Text 35"/>
          <p:cNvSpPr/>
          <p:nvPr/>
        </p:nvSpPr>
        <p:spPr>
          <a:xfrm>
            <a:off x="2788920" y="3529584"/>
            <a:ext cx="62179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</a:rPr>
              <a:t>1 small apple  •  1 tsp peanut butter (no sugar)</a:t>
            </a:r>
            <a:endParaRPr lang="en-US" sz="850" dirty="0"/>
          </a:p>
        </p:txBody>
      </p:sp>
      <p:sp>
        <p:nvSpPr>
          <p:cNvPr id="38" name="Shape 36"/>
          <p:cNvSpPr/>
          <p:nvPr/>
        </p:nvSpPr>
        <p:spPr>
          <a:xfrm>
            <a:off x="2697480" y="4059936"/>
            <a:ext cx="6400800" cy="804672"/>
          </a:xfrm>
          <a:prstGeom prst="rect">
            <a:avLst/>
          </a:prstGeom>
          <a:solidFill>
            <a:srgbClr val="0D2419"/>
          </a:solidFill>
          <a:ln w="12700">
            <a:solidFill>
              <a:srgbClr val="0D2419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2697480" y="4059936"/>
            <a:ext cx="36576" cy="804672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2788920" y="4114800"/>
            <a:ext cx="2286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</a:rPr>
              <a:t>🌙 Dinner</a:t>
            </a:r>
            <a:endParaRPr lang="en-US" sz="1000" dirty="0"/>
          </a:p>
        </p:txBody>
      </p:sp>
      <p:sp>
        <p:nvSpPr>
          <p:cNvPr id="41" name="Text 39"/>
          <p:cNvSpPr/>
          <p:nvPr/>
        </p:nvSpPr>
        <p:spPr>
          <a:xfrm>
            <a:off x="8092440" y="4114800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AAC4B0"/>
                </a:solidFill>
              </a:rPr>
              <a:t>7:00 PM</a:t>
            </a:r>
            <a:endParaRPr lang="en-US" sz="900" dirty="0"/>
          </a:p>
        </p:txBody>
      </p:sp>
      <p:sp>
        <p:nvSpPr>
          <p:cNvPr id="42" name="Text 40"/>
          <p:cNvSpPr/>
          <p:nvPr/>
        </p:nvSpPr>
        <p:spPr>
          <a:xfrm>
            <a:off x="2788920" y="4389120"/>
            <a:ext cx="62179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</a:rPr>
              <a:t>Baked salmon with herbs (200g)  •  Steamed green beans and carrots  •  Small green salad  •  1 tbsp apple cider vinegar in water</a:t>
            </a:r>
            <a:endParaRPr lang="en-US" sz="850" dirty="0"/>
          </a:p>
        </p:txBody>
      </p:sp>
      <p:sp>
        <p:nvSpPr>
          <p:cNvPr id="43" name="Shape 41"/>
          <p:cNvSpPr/>
          <p:nvPr/>
        </p:nvSpPr>
        <p:spPr>
          <a:xfrm>
            <a:off x="0" y="4818888"/>
            <a:ext cx="9144000" cy="324612"/>
          </a:xfrm>
          <a:prstGeom prst="rect">
            <a:avLst/>
          </a:prstGeom>
          <a:solidFill>
            <a:srgbClr val="1A3A2A"/>
          </a:solidFill>
          <a:ln w="12700">
            <a:solidFill>
              <a:srgbClr val="1A3A2A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91440" y="4828032"/>
            <a:ext cx="896112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b="1" dirty="0">
                <a:solidFill>
                  <a:srgbClr val="C9A84C"/>
                </a:solidFill>
              </a:rPr>
              <a:t>shifa120.com  |  The 120-Day Miracle  |  Mohammad Iftakhar Ahmad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A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606040" cy="5143500"/>
          </a:xfrm>
          <a:prstGeom prst="rect">
            <a:avLst/>
          </a:prstGeom>
          <a:solidFill>
            <a:srgbClr val="1A3A2A"/>
          </a:solidFill>
          <a:ln w="12700">
            <a:solidFill>
              <a:srgbClr val="1A3A2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64008" cy="5143500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0" y="182880"/>
            <a:ext cx="2606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0" b="1" dirty="0">
                <a:solidFill>
                  <a:srgbClr val="0D2419"/>
                </a:solidFill>
              </a:rPr>
              <a:t>6</a:t>
            </a:r>
            <a:endParaRPr lang="en-US" sz="9000" dirty="0"/>
          </a:p>
        </p:txBody>
      </p:sp>
      <p:sp>
        <p:nvSpPr>
          <p:cNvPr id="5" name="Text 3"/>
          <p:cNvSpPr/>
          <p:nvPr/>
        </p:nvSpPr>
        <p:spPr>
          <a:xfrm>
            <a:off x="0" y="137160"/>
            <a:ext cx="2606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spc="500" kern="0" dirty="0">
                <a:solidFill>
                  <a:srgbClr val="C9A84C"/>
                </a:solidFill>
              </a:rPr>
              <a:t>DAY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274320" y="1389888"/>
            <a:ext cx="2057400" cy="27432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9728" y="1463040"/>
            <a:ext cx="23774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Measure and Adjust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109728" y="1938528"/>
            <a:ext cx="2395728" cy="1691640"/>
          </a:xfrm>
          <a:prstGeom prst="rect">
            <a:avLst/>
          </a:prstGeom>
          <a:solidFill>
            <a:srgbClr val="0D2419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64592" y="1975104"/>
            <a:ext cx="2286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C9A84C"/>
                </a:solidFill>
              </a:rPr>
              <a:t>💡 TIP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64592" y="2249424"/>
            <a:ext cx="228600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i="1" dirty="0">
                <a:solidFill>
                  <a:srgbClr val="FFFFFF"/>
                </a:solidFill>
              </a:rPr>
              <a:t>Record your blood sugar and blood pressure this morning before eating. Compare to Day 1. You should already see improvement.</a:t>
            </a:r>
            <a:endParaRPr lang="en-US" sz="850" dirty="0"/>
          </a:p>
        </p:txBody>
      </p:sp>
      <p:sp>
        <p:nvSpPr>
          <p:cNvPr id="11" name="Shape 9"/>
          <p:cNvSpPr/>
          <p:nvPr/>
        </p:nvSpPr>
        <p:spPr>
          <a:xfrm>
            <a:off x="109728" y="3703320"/>
            <a:ext cx="2395728" cy="658368"/>
          </a:xfrm>
          <a:prstGeom prst="rect">
            <a:avLst/>
          </a:prstGeom>
          <a:solidFill>
            <a:srgbClr val="0D2419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64592" y="3730752"/>
            <a:ext cx="2286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C9A84C"/>
                </a:solidFill>
              </a:rPr>
              <a:t>⏰ Eating Window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164592" y="3968496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</a:rPr>
              <a:t>10:00 AM → 8:00 PM</a:t>
            </a:r>
            <a:endParaRPr lang="en-US" sz="850" dirty="0"/>
          </a:p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</a:rPr>
              <a:t>14 hours fasting</a:t>
            </a:r>
            <a:endParaRPr lang="en-US" sz="850" dirty="0"/>
          </a:p>
        </p:txBody>
      </p:sp>
      <p:sp>
        <p:nvSpPr>
          <p:cNvPr id="14" name="Text 12"/>
          <p:cNvSpPr/>
          <p:nvPr/>
        </p:nvSpPr>
        <p:spPr>
          <a:xfrm>
            <a:off x="0" y="4681728"/>
            <a:ext cx="2606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C9A84C"/>
                </a:solidFill>
              </a:rPr>
              <a:t>shifa120.com</a:t>
            </a:r>
            <a:endParaRPr lang="en-US" sz="800" dirty="0"/>
          </a:p>
        </p:txBody>
      </p:sp>
      <p:sp>
        <p:nvSpPr>
          <p:cNvPr id="15" name="Shape 13"/>
          <p:cNvSpPr/>
          <p:nvPr/>
        </p:nvSpPr>
        <p:spPr>
          <a:xfrm>
            <a:off x="2697480" y="0"/>
            <a:ext cx="6446520" cy="566928"/>
          </a:xfrm>
          <a:prstGeom prst="rect">
            <a:avLst/>
          </a:prstGeom>
          <a:solidFill>
            <a:srgbClr val="2D5A3D"/>
          </a:solidFill>
          <a:ln w="12700">
            <a:solidFill>
              <a:srgbClr val="2D5A3D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2788920" y="0"/>
            <a:ext cx="5029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Day 6 — Measure and Adjust — Full Meal Plan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7315200" y="0"/>
            <a:ext cx="1783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C9A84C"/>
                </a:solidFill>
              </a:rPr>
              <a:t>Eating Window: 10 AM – 8 PM</a:t>
            </a:r>
            <a:endParaRPr lang="en-US" sz="850" dirty="0"/>
          </a:p>
        </p:txBody>
      </p:sp>
      <p:sp>
        <p:nvSpPr>
          <p:cNvPr id="18" name="Shape 16"/>
          <p:cNvSpPr/>
          <p:nvPr/>
        </p:nvSpPr>
        <p:spPr>
          <a:xfrm>
            <a:off x="2697480" y="621792"/>
            <a:ext cx="6400800" cy="804672"/>
          </a:xfrm>
          <a:prstGeom prst="rect">
            <a:avLst/>
          </a:prstGeom>
          <a:solidFill>
            <a:srgbClr val="0D2419"/>
          </a:solidFill>
          <a:ln w="12700">
            <a:solidFill>
              <a:srgbClr val="0D2419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2697480" y="621792"/>
            <a:ext cx="36576" cy="804672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2788920" y="676656"/>
            <a:ext cx="2286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</a:rPr>
              <a:t>🌅 Breakfast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8092440" y="676656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AAC4B0"/>
                </a:solidFill>
              </a:rPr>
              <a:t>10:00 AM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2788920" y="950976"/>
            <a:ext cx="62179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</a:rPr>
              <a:t>Oats with flaxseeds and cinnamon  •  2 dates  •  Fenugreek water first  •  Unsweetened tea</a:t>
            </a:r>
            <a:endParaRPr lang="en-US" sz="850" dirty="0"/>
          </a:p>
        </p:txBody>
      </p:sp>
      <p:sp>
        <p:nvSpPr>
          <p:cNvPr id="23" name="Shape 21"/>
          <p:cNvSpPr/>
          <p:nvPr/>
        </p:nvSpPr>
        <p:spPr>
          <a:xfrm>
            <a:off x="2697480" y="1481328"/>
            <a:ext cx="6400800" cy="804672"/>
          </a:xfrm>
          <a:prstGeom prst="rect">
            <a:avLst/>
          </a:prstGeom>
          <a:solidFill>
            <a:srgbClr val="0D2419"/>
          </a:solidFill>
          <a:ln w="12700">
            <a:solidFill>
              <a:srgbClr val="0D2419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2697480" y="1481328"/>
            <a:ext cx="36576" cy="804672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788920" y="1536192"/>
            <a:ext cx="2286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</a:rPr>
              <a:t>🍎 Morning Snack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8092440" y="1536192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AAC4B0"/>
                </a:solidFill>
              </a:rPr>
              <a:t>12:00 PM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2788920" y="1810512"/>
            <a:ext cx="62179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</a:rPr>
              <a:t>Plain yoghurt with 1 tsp honey  •  5 walnuts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697480" y="2340864"/>
            <a:ext cx="6400800" cy="804672"/>
          </a:xfrm>
          <a:prstGeom prst="rect">
            <a:avLst/>
          </a:prstGeom>
          <a:solidFill>
            <a:srgbClr val="0D2419"/>
          </a:solidFill>
          <a:ln w="12700">
            <a:solidFill>
              <a:srgbClr val="0D2419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2697480" y="2340864"/>
            <a:ext cx="36576" cy="804672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2788920" y="2395728"/>
            <a:ext cx="2286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</a:rPr>
              <a:t>🍽️ Lunch</a:t>
            </a:r>
            <a:endParaRPr lang="en-US" sz="1000" dirty="0"/>
          </a:p>
        </p:txBody>
      </p:sp>
      <p:sp>
        <p:nvSpPr>
          <p:cNvPr id="31" name="Text 29"/>
          <p:cNvSpPr/>
          <p:nvPr/>
        </p:nvSpPr>
        <p:spPr>
          <a:xfrm>
            <a:off x="8092440" y="239572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AAC4B0"/>
                </a:solidFill>
              </a:rPr>
              <a:t>1:30 PM</a:t>
            </a:r>
            <a:endParaRPr lang="en-US" sz="900" dirty="0"/>
          </a:p>
        </p:txBody>
      </p:sp>
      <p:sp>
        <p:nvSpPr>
          <p:cNvPr id="32" name="Text 30"/>
          <p:cNvSpPr/>
          <p:nvPr/>
        </p:nvSpPr>
        <p:spPr>
          <a:xfrm>
            <a:off x="2788920" y="2670048"/>
            <a:ext cx="62179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</a:rPr>
              <a:t>Grilled lamb or chicken (150g)  •  Cauliflower rice (no regular rice today)  •  Roasted vegetables with olive oil  •  2 glasses of water</a:t>
            </a:r>
            <a:endParaRPr lang="en-US" sz="850" dirty="0"/>
          </a:p>
        </p:txBody>
      </p:sp>
      <p:sp>
        <p:nvSpPr>
          <p:cNvPr id="33" name="Shape 31"/>
          <p:cNvSpPr/>
          <p:nvPr/>
        </p:nvSpPr>
        <p:spPr>
          <a:xfrm>
            <a:off x="2697480" y="3200400"/>
            <a:ext cx="6400800" cy="804672"/>
          </a:xfrm>
          <a:prstGeom prst="rect">
            <a:avLst/>
          </a:prstGeom>
          <a:solidFill>
            <a:srgbClr val="0D2419"/>
          </a:solidFill>
          <a:ln w="12700">
            <a:solidFill>
              <a:srgbClr val="0D2419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2697480" y="3200400"/>
            <a:ext cx="36576" cy="804672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88920" y="3255264"/>
            <a:ext cx="2286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</a:rPr>
              <a:t>🥜 Afternoon Snack</a:t>
            </a:r>
            <a:endParaRPr lang="en-US" sz="1000" dirty="0"/>
          </a:p>
        </p:txBody>
      </p:sp>
      <p:sp>
        <p:nvSpPr>
          <p:cNvPr id="36" name="Text 34"/>
          <p:cNvSpPr/>
          <p:nvPr/>
        </p:nvSpPr>
        <p:spPr>
          <a:xfrm>
            <a:off x="8092440" y="3255264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AAC4B0"/>
                </a:solidFill>
              </a:rPr>
              <a:t>4:00 PM</a:t>
            </a:r>
            <a:endParaRPr lang="en-US" sz="900" dirty="0"/>
          </a:p>
        </p:txBody>
      </p:sp>
      <p:sp>
        <p:nvSpPr>
          <p:cNvPr id="37" name="Text 35"/>
          <p:cNvSpPr/>
          <p:nvPr/>
        </p:nvSpPr>
        <p:spPr>
          <a:xfrm>
            <a:off x="2788920" y="3529584"/>
            <a:ext cx="62179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</a:rPr>
              <a:t>Celery sticks with hummus  •  1 glass water</a:t>
            </a:r>
            <a:endParaRPr lang="en-US" sz="850" dirty="0"/>
          </a:p>
        </p:txBody>
      </p:sp>
      <p:sp>
        <p:nvSpPr>
          <p:cNvPr id="38" name="Shape 36"/>
          <p:cNvSpPr/>
          <p:nvPr/>
        </p:nvSpPr>
        <p:spPr>
          <a:xfrm>
            <a:off x="2697480" y="4059936"/>
            <a:ext cx="6400800" cy="804672"/>
          </a:xfrm>
          <a:prstGeom prst="rect">
            <a:avLst/>
          </a:prstGeom>
          <a:solidFill>
            <a:srgbClr val="0D2419"/>
          </a:solidFill>
          <a:ln w="12700">
            <a:solidFill>
              <a:srgbClr val="0D2419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2697480" y="4059936"/>
            <a:ext cx="36576" cy="804672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2788920" y="4114800"/>
            <a:ext cx="2286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</a:rPr>
              <a:t>🌙 Dinner</a:t>
            </a:r>
            <a:endParaRPr lang="en-US" sz="1000" dirty="0"/>
          </a:p>
        </p:txBody>
      </p:sp>
      <p:sp>
        <p:nvSpPr>
          <p:cNvPr id="41" name="Text 39"/>
          <p:cNvSpPr/>
          <p:nvPr/>
        </p:nvSpPr>
        <p:spPr>
          <a:xfrm>
            <a:off x="8092440" y="4114800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AAC4B0"/>
                </a:solidFill>
              </a:rPr>
              <a:t>7:00 PM</a:t>
            </a:r>
            <a:endParaRPr lang="en-US" sz="900" dirty="0"/>
          </a:p>
        </p:txBody>
      </p:sp>
      <p:sp>
        <p:nvSpPr>
          <p:cNvPr id="42" name="Text 40"/>
          <p:cNvSpPr/>
          <p:nvPr/>
        </p:nvSpPr>
        <p:spPr>
          <a:xfrm>
            <a:off x="2788920" y="4389120"/>
            <a:ext cx="62179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</a:rPr>
              <a:t>Fish or chicken soup  •  1 slice wholegrain bread  •  Large salad  •  1 tsp black seed with honey after dinner</a:t>
            </a:r>
            <a:endParaRPr lang="en-US" sz="850" dirty="0"/>
          </a:p>
        </p:txBody>
      </p:sp>
      <p:sp>
        <p:nvSpPr>
          <p:cNvPr id="43" name="Shape 41"/>
          <p:cNvSpPr/>
          <p:nvPr/>
        </p:nvSpPr>
        <p:spPr>
          <a:xfrm>
            <a:off x="0" y="4818888"/>
            <a:ext cx="9144000" cy="324612"/>
          </a:xfrm>
          <a:prstGeom prst="rect">
            <a:avLst/>
          </a:prstGeom>
          <a:solidFill>
            <a:srgbClr val="1A3A2A"/>
          </a:solidFill>
          <a:ln w="12700">
            <a:solidFill>
              <a:srgbClr val="1A3A2A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91440" y="4828032"/>
            <a:ext cx="896112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b="1" dirty="0">
                <a:solidFill>
                  <a:srgbClr val="C9A84C"/>
                </a:solidFill>
              </a:rPr>
              <a:t>shifa120.com  |  The 120-Day Miracle  |  Mohammad Iftakhar Ahmad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A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606040" cy="5143500"/>
          </a:xfrm>
          <a:prstGeom prst="rect">
            <a:avLst/>
          </a:prstGeom>
          <a:solidFill>
            <a:srgbClr val="1A3A2A"/>
          </a:solidFill>
          <a:ln w="12700">
            <a:solidFill>
              <a:srgbClr val="1A3A2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64008" cy="5143500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0" y="182880"/>
            <a:ext cx="2606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0" b="1" dirty="0">
                <a:solidFill>
                  <a:srgbClr val="0D2419"/>
                </a:solidFill>
              </a:rPr>
              <a:t>7</a:t>
            </a:r>
            <a:endParaRPr lang="en-US" sz="9000" dirty="0"/>
          </a:p>
        </p:txBody>
      </p:sp>
      <p:sp>
        <p:nvSpPr>
          <p:cNvPr id="5" name="Text 3"/>
          <p:cNvSpPr/>
          <p:nvPr/>
        </p:nvSpPr>
        <p:spPr>
          <a:xfrm>
            <a:off x="0" y="137160"/>
            <a:ext cx="2606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spc="500" kern="0" dirty="0">
                <a:solidFill>
                  <a:srgbClr val="C9A84C"/>
                </a:solidFill>
              </a:rPr>
              <a:t>DAY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274320" y="1389888"/>
            <a:ext cx="2057400" cy="27432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9728" y="1463040"/>
            <a:ext cx="23774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Rest, Reflect and Plan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109728" y="1938528"/>
            <a:ext cx="2395728" cy="1691640"/>
          </a:xfrm>
          <a:prstGeom prst="rect">
            <a:avLst/>
          </a:prstGeom>
          <a:solidFill>
            <a:srgbClr val="0D2419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64592" y="1975104"/>
            <a:ext cx="2286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C9A84C"/>
                </a:solidFill>
              </a:rPr>
              <a:t>💡 TIP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64592" y="2249424"/>
            <a:ext cx="228600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i="1" dirty="0">
                <a:solidFill>
                  <a:srgbClr val="FFFFFF"/>
                </a:solidFill>
              </a:rPr>
              <a:t>Week 1 complete! Tonight — review your 7-day numbers. Write down what improved. Prepare for Week 2. Well done.</a:t>
            </a:r>
            <a:endParaRPr lang="en-US" sz="850" dirty="0"/>
          </a:p>
        </p:txBody>
      </p:sp>
      <p:sp>
        <p:nvSpPr>
          <p:cNvPr id="11" name="Shape 9"/>
          <p:cNvSpPr/>
          <p:nvPr/>
        </p:nvSpPr>
        <p:spPr>
          <a:xfrm>
            <a:off x="109728" y="3703320"/>
            <a:ext cx="2395728" cy="658368"/>
          </a:xfrm>
          <a:prstGeom prst="rect">
            <a:avLst/>
          </a:prstGeom>
          <a:solidFill>
            <a:srgbClr val="0D2419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64592" y="3730752"/>
            <a:ext cx="2286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C9A84C"/>
                </a:solidFill>
              </a:rPr>
              <a:t>⏰ Eating Window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164592" y="3968496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</a:rPr>
              <a:t>10:00 AM → 8:00 PM</a:t>
            </a:r>
            <a:endParaRPr lang="en-US" sz="850" dirty="0"/>
          </a:p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</a:rPr>
              <a:t>14 hours fasting</a:t>
            </a:r>
            <a:endParaRPr lang="en-US" sz="850" dirty="0"/>
          </a:p>
        </p:txBody>
      </p:sp>
      <p:sp>
        <p:nvSpPr>
          <p:cNvPr id="14" name="Text 12"/>
          <p:cNvSpPr/>
          <p:nvPr/>
        </p:nvSpPr>
        <p:spPr>
          <a:xfrm>
            <a:off x="0" y="4681728"/>
            <a:ext cx="2606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C9A84C"/>
                </a:solidFill>
              </a:rPr>
              <a:t>shifa120.com</a:t>
            </a:r>
            <a:endParaRPr lang="en-US" sz="800" dirty="0"/>
          </a:p>
        </p:txBody>
      </p:sp>
      <p:sp>
        <p:nvSpPr>
          <p:cNvPr id="15" name="Shape 13"/>
          <p:cNvSpPr/>
          <p:nvPr/>
        </p:nvSpPr>
        <p:spPr>
          <a:xfrm>
            <a:off x="2697480" y="0"/>
            <a:ext cx="6446520" cy="566928"/>
          </a:xfrm>
          <a:prstGeom prst="rect">
            <a:avLst/>
          </a:prstGeom>
          <a:solidFill>
            <a:srgbClr val="2D5A3D"/>
          </a:solidFill>
          <a:ln w="12700">
            <a:solidFill>
              <a:srgbClr val="2D5A3D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2788920" y="0"/>
            <a:ext cx="5029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Day 7 — Rest, Reflect and Plan — Full Meal Plan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7315200" y="0"/>
            <a:ext cx="1783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C9A84C"/>
                </a:solidFill>
              </a:rPr>
              <a:t>Eating Window: 10 AM – 8 PM</a:t>
            </a:r>
            <a:endParaRPr lang="en-US" sz="850" dirty="0"/>
          </a:p>
        </p:txBody>
      </p:sp>
      <p:sp>
        <p:nvSpPr>
          <p:cNvPr id="18" name="Shape 16"/>
          <p:cNvSpPr/>
          <p:nvPr/>
        </p:nvSpPr>
        <p:spPr>
          <a:xfrm>
            <a:off x="2697480" y="621792"/>
            <a:ext cx="6400800" cy="804672"/>
          </a:xfrm>
          <a:prstGeom prst="rect">
            <a:avLst/>
          </a:prstGeom>
          <a:solidFill>
            <a:srgbClr val="0D2419"/>
          </a:solidFill>
          <a:ln w="12700">
            <a:solidFill>
              <a:srgbClr val="0D2419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2697480" y="621792"/>
            <a:ext cx="36576" cy="804672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2788920" y="676656"/>
            <a:ext cx="2286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</a:rPr>
              <a:t>🌅 Breakfast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8092440" y="676656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AAC4B0"/>
                </a:solidFill>
              </a:rPr>
              <a:t>10:00 AM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2788920" y="950976"/>
            <a:ext cx="62179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</a:rPr>
              <a:t>2 eggs any style  •  1 slice wholegrain toast  •  Labneh and olive oil  •  Fenugreek water first  •  Herbal tea</a:t>
            </a:r>
            <a:endParaRPr lang="en-US" sz="850" dirty="0"/>
          </a:p>
        </p:txBody>
      </p:sp>
      <p:sp>
        <p:nvSpPr>
          <p:cNvPr id="23" name="Shape 21"/>
          <p:cNvSpPr/>
          <p:nvPr/>
        </p:nvSpPr>
        <p:spPr>
          <a:xfrm>
            <a:off x="2697480" y="1481328"/>
            <a:ext cx="6400800" cy="804672"/>
          </a:xfrm>
          <a:prstGeom prst="rect">
            <a:avLst/>
          </a:prstGeom>
          <a:solidFill>
            <a:srgbClr val="0D2419"/>
          </a:solidFill>
          <a:ln w="12700">
            <a:solidFill>
              <a:srgbClr val="0D2419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2697480" y="1481328"/>
            <a:ext cx="36576" cy="804672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788920" y="1536192"/>
            <a:ext cx="2286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</a:rPr>
              <a:t>🍎 Morning Snack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8092440" y="1536192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AAC4B0"/>
                </a:solidFill>
              </a:rPr>
              <a:t>12:00 PM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2788920" y="1810512"/>
            <a:ext cx="62179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</a:rPr>
              <a:t>Handful of almonds  •  1 small orange or apple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697480" y="2340864"/>
            <a:ext cx="6400800" cy="804672"/>
          </a:xfrm>
          <a:prstGeom prst="rect">
            <a:avLst/>
          </a:prstGeom>
          <a:solidFill>
            <a:srgbClr val="0D2419"/>
          </a:solidFill>
          <a:ln w="12700">
            <a:solidFill>
              <a:srgbClr val="0D2419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2697480" y="2340864"/>
            <a:ext cx="36576" cy="804672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2788920" y="2395728"/>
            <a:ext cx="2286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</a:rPr>
              <a:t>🍽️ Lunch</a:t>
            </a:r>
            <a:endParaRPr lang="en-US" sz="1000" dirty="0"/>
          </a:p>
        </p:txBody>
      </p:sp>
      <p:sp>
        <p:nvSpPr>
          <p:cNvPr id="31" name="Text 29"/>
          <p:cNvSpPr/>
          <p:nvPr/>
        </p:nvSpPr>
        <p:spPr>
          <a:xfrm>
            <a:off x="8092440" y="239572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AAC4B0"/>
                </a:solidFill>
              </a:rPr>
              <a:t>1:30 PM</a:t>
            </a:r>
            <a:endParaRPr lang="en-US" sz="900" dirty="0"/>
          </a:p>
        </p:txBody>
      </p:sp>
      <p:sp>
        <p:nvSpPr>
          <p:cNvPr id="32" name="Text 30"/>
          <p:cNvSpPr/>
          <p:nvPr/>
        </p:nvSpPr>
        <p:spPr>
          <a:xfrm>
            <a:off x="2788920" y="2670048"/>
            <a:ext cx="62179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</a:rPr>
              <a:t>Your choice — any clean protein  •  Half cup brown rice or lentils  •  Large salad or steamed vegetables  •  2 glasses of water</a:t>
            </a:r>
            <a:endParaRPr lang="en-US" sz="850" dirty="0"/>
          </a:p>
        </p:txBody>
      </p:sp>
      <p:sp>
        <p:nvSpPr>
          <p:cNvPr id="33" name="Shape 31"/>
          <p:cNvSpPr/>
          <p:nvPr/>
        </p:nvSpPr>
        <p:spPr>
          <a:xfrm>
            <a:off x="2697480" y="3200400"/>
            <a:ext cx="6400800" cy="804672"/>
          </a:xfrm>
          <a:prstGeom prst="rect">
            <a:avLst/>
          </a:prstGeom>
          <a:solidFill>
            <a:srgbClr val="0D2419"/>
          </a:solidFill>
          <a:ln w="12700">
            <a:solidFill>
              <a:srgbClr val="0D2419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2697480" y="3200400"/>
            <a:ext cx="36576" cy="804672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88920" y="3255264"/>
            <a:ext cx="2286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</a:rPr>
              <a:t>🥜 Afternoon Snack</a:t>
            </a:r>
            <a:endParaRPr lang="en-US" sz="1000" dirty="0"/>
          </a:p>
        </p:txBody>
      </p:sp>
      <p:sp>
        <p:nvSpPr>
          <p:cNvPr id="36" name="Text 34"/>
          <p:cNvSpPr/>
          <p:nvPr/>
        </p:nvSpPr>
        <p:spPr>
          <a:xfrm>
            <a:off x="8092440" y="3255264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AAC4B0"/>
                </a:solidFill>
              </a:rPr>
              <a:t>4:00 PM</a:t>
            </a:r>
            <a:endParaRPr lang="en-US" sz="900" dirty="0"/>
          </a:p>
        </p:txBody>
      </p:sp>
      <p:sp>
        <p:nvSpPr>
          <p:cNvPr id="37" name="Text 35"/>
          <p:cNvSpPr/>
          <p:nvPr/>
        </p:nvSpPr>
        <p:spPr>
          <a:xfrm>
            <a:off x="2788920" y="3529584"/>
            <a:ext cx="62179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</a:rPr>
              <a:t>Plain yoghurt  •  2 dates maximum</a:t>
            </a:r>
            <a:endParaRPr lang="en-US" sz="850" dirty="0"/>
          </a:p>
        </p:txBody>
      </p:sp>
      <p:sp>
        <p:nvSpPr>
          <p:cNvPr id="38" name="Shape 36"/>
          <p:cNvSpPr/>
          <p:nvPr/>
        </p:nvSpPr>
        <p:spPr>
          <a:xfrm>
            <a:off x="2697480" y="4059936"/>
            <a:ext cx="6400800" cy="804672"/>
          </a:xfrm>
          <a:prstGeom prst="rect">
            <a:avLst/>
          </a:prstGeom>
          <a:solidFill>
            <a:srgbClr val="0D2419"/>
          </a:solidFill>
          <a:ln w="12700">
            <a:solidFill>
              <a:srgbClr val="0D2419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2697480" y="4059936"/>
            <a:ext cx="36576" cy="804672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2788920" y="4114800"/>
            <a:ext cx="2286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</a:rPr>
              <a:t>🌙 Dinner</a:t>
            </a:r>
            <a:endParaRPr lang="en-US" sz="1000" dirty="0"/>
          </a:p>
        </p:txBody>
      </p:sp>
      <p:sp>
        <p:nvSpPr>
          <p:cNvPr id="41" name="Text 39"/>
          <p:cNvSpPr/>
          <p:nvPr/>
        </p:nvSpPr>
        <p:spPr>
          <a:xfrm>
            <a:off x="8092440" y="4114800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AAC4B0"/>
                </a:solidFill>
              </a:rPr>
              <a:t>7:00 PM</a:t>
            </a:r>
            <a:endParaRPr lang="en-US" sz="900" dirty="0"/>
          </a:p>
        </p:txBody>
      </p:sp>
      <p:sp>
        <p:nvSpPr>
          <p:cNvPr id="42" name="Text 40"/>
          <p:cNvSpPr/>
          <p:nvPr/>
        </p:nvSpPr>
        <p:spPr>
          <a:xfrm>
            <a:off x="2788920" y="4389120"/>
            <a:ext cx="62179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</a:rPr>
              <a:t>Light meal — soup or grilled fish  •  Steamed vegetables  •  No heavy food tonight — protect your sleep  •  1 tbsp apple cider vinegar in water before dinner</a:t>
            </a:r>
            <a:endParaRPr lang="en-US" sz="850" dirty="0"/>
          </a:p>
        </p:txBody>
      </p:sp>
      <p:sp>
        <p:nvSpPr>
          <p:cNvPr id="43" name="Shape 41"/>
          <p:cNvSpPr/>
          <p:nvPr/>
        </p:nvSpPr>
        <p:spPr>
          <a:xfrm>
            <a:off x="0" y="4818888"/>
            <a:ext cx="9144000" cy="324612"/>
          </a:xfrm>
          <a:prstGeom prst="rect">
            <a:avLst/>
          </a:prstGeom>
          <a:solidFill>
            <a:srgbClr val="1A3A2A"/>
          </a:solidFill>
          <a:ln w="12700">
            <a:solidFill>
              <a:srgbClr val="1A3A2A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91440" y="4828032"/>
            <a:ext cx="896112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b="1" dirty="0">
                <a:solidFill>
                  <a:srgbClr val="C9A84C"/>
                </a:solidFill>
              </a:rPr>
              <a:t>shifa120.com  |  The 120-Day Miracle  |  Mohammad Iftakhar Ahmad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A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66928"/>
          </a:xfrm>
          <a:prstGeom prst="rect">
            <a:avLst/>
          </a:prstGeom>
          <a:solidFill>
            <a:srgbClr val="1A3A2A"/>
          </a:solidFill>
          <a:ln w="12700">
            <a:solidFill>
              <a:srgbClr val="1A3A2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64008" cy="5143500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82880" y="0"/>
            <a:ext cx="6400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Quick Reference — Eat This, Not That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7498080" y="0"/>
            <a:ext cx="1554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C9A84C"/>
                </a:solidFill>
              </a:rPr>
              <a:t>shifa120.com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82880" y="685800"/>
            <a:ext cx="4206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3A2A"/>
                </a:solidFill>
              </a:rPr>
              <a:t>Foods to Eat Freely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754880" y="685800"/>
            <a:ext cx="4206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8B1A1A"/>
                </a:solidFill>
              </a:rPr>
              <a:t>Foods to Avoid Always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182880" y="1051560"/>
            <a:ext cx="4297680" cy="256032"/>
          </a:xfrm>
          <a:prstGeom prst="rect">
            <a:avLst/>
          </a:prstGeom>
          <a:solidFill>
            <a:srgbClr val="EEF4F0"/>
          </a:solidFill>
          <a:ln w="12700">
            <a:solidFill>
              <a:srgbClr val="EEF4F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56032" y="1078992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1A3A2A"/>
                </a:solidFill>
              </a:rPr>
              <a:t>✓  All vegetables — unlimited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182880" y="1344168"/>
            <a:ext cx="4297680" cy="25603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56032" y="1371600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A3A2A"/>
                </a:solidFill>
              </a:rPr>
              <a:t>✓  Eggs — any style</a:t>
            </a:r>
            <a:endParaRPr lang="en-US" sz="900" dirty="0"/>
          </a:p>
        </p:txBody>
      </p:sp>
      <p:sp>
        <p:nvSpPr>
          <p:cNvPr id="12" name="Shape 10"/>
          <p:cNvSpPr/>
          <p:nvPr/>
        </p:nvSpPr>
        <p:spPr>
          <a:xfrm>
            <a:off x="182880" y="1636776"/>
            <a:ext cx="4297680" cy="256032"/>
          </a:xfrm>
          <a:prstGeom prst="rect">
            <a:avLst/>
          </a:prstGeom>
          <a:solidFill>
            <a:srgbClr val="EEF4F0"/>
          </a:solidFill>
          <a:ln w="12700">
            <a:solidFill>
              <a:srgbClr val="EEF4F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256032" y="1664208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1A3A2A"/>
                </a:solidFill>
              </a:rPr>
              <a:t>✓  Chicken and fish — grilled/baked</a:t>
            </a:r>
            <a:endParaRPr lang="en-US" sz="900" dirty="0"/>
          </a:p>
        </p:txBody>
      </p:sp>
      <p:sp>
        <p:nvSpPr>
          <p:cNvPr id="14" name="Shape 12"/>
          <p:cNvSpPr/>
          <p:nvPr/>
        </p:nvSpPr>
        <p:spPr>
          <a:xfrm>
            <a:off x="182880" y="1929384"/>
            <a:ext cx="4297680" cy="25603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256032" y="1956816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A3A2A"/>
                </a:solidFill>
              </a:rPr>
              <a:t>✓  Brown rice — small portions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182880" y="2221992"/>
            <a:ext cx="4297680" cy="256032"/>
          </a:xfrm>
          <a:prstGeom prst="rect">
            <a:avLst/>
          </a:prstGeom>
          <a:solidFill>
            <a:srgbClr val="EEF4F0"/>
          </a:solidFill>
          <a:ln w="12700">
            <a:solidFill>
              <a:srgbClr val="EEF4F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256032" y="2249424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1A3A2A"/>
                </a:solidFill>
              </a:rPr>
              <a:t>✓  Lentils and chickpeas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182880" y="2514600"/>
            <a:ext cx="4297680" cy="25603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256032" y="2542032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A3A2A"/>
                </a:solidFill>
              </a:rPr>
              <a:t>✓  Oats — no sugar added</a:t>
            </a:r>
            <a:endParaRPr lang="en-US" sz="900" dirty="0"/>
          </a:p>
        </p:txBody>
      </p:sp>
      <p:sp>
        <p:nvSpPr>
          <p:cNvPr id="20" name="Shape 18"/>
          <p:cNvSpPr/>
          <p:nvPr/>
        </p:nvSpPr>
        <p:spPr>
          <a:xfrm>
            <a:off x="182880" y="2807208"/>
            <a:ext cx="4297680" cy="256032"/>
          </a:xfrm>
          <a:prstGeom prst="rect">
            <a:avLst/>
          </a:prstGeom>
          <a:solidFill>
            <a:srgbClr val="EEF4F0"/>
          </a:solidFill>
          <a:ln w="12700">
            <a:solidFill>
              <a:srgbClr val="EEF4F0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56032" y="2834640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1A3A2A"/>
                </a:solidFill>
              </a:rPr>
              <a:t>✓  Plain yoghurt and labneh</a:t>
            </a:r>
            <a:endParaRPr lang="en-US" sz="900" dirty="0"/>
          </a:p>
        </p:txBody>
      </p:sp>
      <p:sp>
        <p:nvSpPr>
          <p:cNvPr id="22" name="Shape 20"/>
          <p:cNvSpPr/>
          <p:nvPr/>
        </p:nvSpPr>
        <p:spPr>
          <a:xfrm>
            <a:off x="182880" y="3099816"/>
            <a:ext cx="4297680" cy="25603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256032" y="3127248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A3A2A"/>
                </a:solidFill>
              </a:rPr>
              <a:t>✓  Olive oil — cooking and dressing</a:t>
            </a:r>
            <a:endParaRPr lang="en-US" sz="900" dirty="0"/>
          </a:p>
        </p:txBody>
      </p:sp>
      <p:sp>
        <p:nvSpPr>
          <p:cNvPr id="24" name="Shape 22"/>
          <p:cNvSpPr/>
          <p:nvPr/>
        </p:nvSpPr>
        <p:spPr>
          <a:xfrm>
            <a:off x="182880" y="3392424"/>
            <a:ext cx="4297680" cy="256032"/>
          </a:xfrm>
          <a:prstGeom prst="rect">
            <a:avLst/>
          </a:prstGeom>
          <a:solidFill>
            <a:srgbClr val="EEF4F0"/>
          </a:solidFill>
          <a:ln w="12700">
            <a:solidFill>
              <a:srgbClr val="EEF4F0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56032" y="3419856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1A3A2A"/>
                </a:solidFill>
              </a:rPr>
              <a:t>✓  Nuts — almonds, walnuts (handful)</a:t>
            </a:r>
            <a:endParaRPr lang="en-US" sz="900" dirty="0"/>
          </a:p>
        </p:txBody>
      </p:sp>
      <p:sp>
        <p:nvSpPr>
          <p:cNvPr id="26" name="Shape 24"/>
          <p:cNvSpPr/>
          <p:nvPr/>
        </p:nvSpPr>
        <p:spPr>
          <a:xfrm>
            <a:off x="182880" y="3685032"/>
            <a:ext cx="4297680" cy="25603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256032" y="3712464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A3A2A"/>
                </a:solidFill>
              </a:rPr>
              <a:t>✓  All fruits — 1-2 servings max</a:t>
            </a:r>
            <a:endParaRPr lang="en-US" sz="900" dirty="0"/>
          </a:p>
        </p:txBody>
      </p:sp>
      <p:sp>
        <p:nvSpPr>
          <p:cNvPr id="28" name="Shape 26"/>
          <p:cNvSpPr/>
          <p:nvPr/>
        </p:nvSpPr>
        <p:spPr>
          <a:xfrm>
            <a:off x="182880" y="3977640"/>
            <a:ext cx="4297680" cy="256032"/>
          </a:xfrm>
          <a:prstGeom prst="rect">
            <a:avLst/>
          </a:prstGeom>
          <a:solidFill>
            <a:srgbClr val="EEF4F0"/>
          </a:solidFill>
          <a:ln w="12700">
            <a:solidFill>
              <a:srgbClr val="EEF4F0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256032" y="4005072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1A3A2A"/>
                </a:solidFill>
              </a:rPr>
              <a:t>✓  Wholegrain bread — 1 slice max</a:t>
            </a:r>
            <a:endParaRPr lang="en-US" sz="900" dirty="0"/>
          </a:p>
        </p:txBody>
      </p:sp>
      <p:sp>
        <p:nvSpPr>
          <p:cNvPr id="30" name="Shape 28"/>
          <p:cNvSpPr/>
          <p:nvPr/>
        </p:nvSpPr>
        <p:spPr>
          <a:xfrm>
            <a:off x="182880" y="4270248"/>
            <a:ext cx="4297680" cy="25603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256032" y="4297680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A3A2A"/>
                </a:solidFill>
              </a:rPr>
              <a:t>✓  Hummus — 3 tbsp portion</a:t>
            </a:r>
            <a:endParaRPr lang="en-US" sz="900" dirty="0"/>
          </a:p>
        </p:txBody>
      </p:sp>
      <p:sp>
        <p:nvSpPr>
          <p:cNvPr id="32" name="Shape 30"/>
          <p:cNvSpPr/>
          <p:nvPr/>
        </p:nvSpPr>
        <p:spPr>
          <a:xfrm>
            <a:off x="4663440" y="1051560"/>
            <a:ext cx="4297680" cy="256032"/>
          </a:xfrm>
          <a:prstGeom prst="rect">
            <a:avLst/>
          </a:prstGeom>
          <a:solidFill>
            <a:srgbClr val="FDF0F0"/>
          </a:solidFill>
          <a:ln w="12700">
            <a:solidFill>
              <a:srgbClr val="FDF0F0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736592" y="1078992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8B1A1A"/>
                </a:solidFill>
              </a:rPr>
              <a:t>✗  White rice — spikes blood sugar rapidly</a:t>
            </a:r>
            <a:endParaRPr lang="en-US" sz="900" dirty="0"/>
          </a:p>
        </p:txBody>
      </p:sp>
      <p:sp>
        <p:nvSpPr>
          <p:cNvPr id="34" name="Shape 32"/>
          <p:cNvSpPr/>
          <p:nvPr/>
        </p:nvSpPr>
        <p:spPr>
          <a:xfrm>
            <a:off x="4663440" y="1344168"/>
            <a:ext cx="4297680" cy="25603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4736592" y="1371600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B1A1A"/>
                </a:solidFill>
              </a:rPr>
              <a:t>✗  White bread and khoubz</a:t>
            </a:r>
            <a:endParaRPr lang="en-US" sz="900" dirty="0"/>
          </a:p>
        </p:txBody>
      </p:sp>
      <p:sp>
        <p:nvSpPr>
          <p:cNvPr id="36" name="Shape 34"/>
          <p:cNvSpPr/>
          <p:nvPr/>
        </p:nvSpPr>
        <p:spPr>
          <a:xfrm>
            <a:off x="4663440" y="1636776"/>
            <a:ext cx="4297680" cy="256032"/>
          </a:xfrm>
          <a:prstGeom prst="rect">
            <a:avLst/>
          </a:prstGeom>
          <a:solidFill>
            <a:srgbClr val="FDF0F0"/>
          </a:solidFill>
          <a:ln w="12700">
            <a:solidFill>
              <a:srgbClr val="FDF0F0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4736592" y="1664208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8B1A1A"/>
                </a:solidFill>
              </a:rPr>
              <a:t>✗  Sugar in any form</a:t>
            </a:r>
            <a:endParaRPr lang="en-US" sz="900" dirty="0"/>
          </a:p>
        </p:txBody>
      </p:sp>
      <p:sp>
        <p:nvSpPr>
          <p:cNvPr id="38" name="Shape 36"/>
          <p:cNvSpPr/>
          <p:nvPr/>
        </p:nvSpPr>
        <p:spPr>
          <a:xfrm>
            <a:off x="4663440" y="1929384"/>
            <a:ext cx="4297680" cy="25603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4736592" y="1956816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B1A1A"/>
                </a:solidFill>
              </a:rPr>
              <a:t>✗  Sweet tea and fruit juices</a:t>
            </a:r>
            <a:endParaRPr lang="en-US" sz="900" dirty="0"/>
          </a:p>
        </p:txBody>
      </p:sp>
      <p:sp>
        <p:nvSpPr>
          <p:cNvPr id="40" name="Shape 38"/>
          <p:cNvSpPr/>
          <p:nvPr/>
        </p:nvSpPr>
        <p:spPr>
          <a:xfrm>
            <a:off x="4663440" y="2221992"/>
            <a:ext cx="4297680" cy="256032"/>
          </a:xfrm>
          <a:prstGeom prst="rect">
            <a:avLst/>
          </a:prstGeom>
          <a:solidFill>
            <a:srgbClr val="FDF0F0"/>
          </a:solidFill>
          <a:ln w="12700">
            <a:solidFill>
              <a:srgbClr val="FDF0F0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4736592" y="2249424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8B1A1A"/>
                </a:solidFill>
              </a:rPr>
              <a:t>✗  Fizzy drinks — diet or regular</a:t>
            </a:r>
            <a:endParaRPr lang="en-US" sz="900" dirty="0"/>
          </a:p>
        </p:txBody>
      </p:sp>
      <p:sp>
        <p:nvSpPr>
          <p:cNvPr id="42" name="Shape 40"/>
          <p:cNvSpPr/>
          <p:nvPr/>
        </p:nvSpPr>
        <p:spPr>
          <a:xfrm>
            <a:off x="4663440" y="2514600"/>
            <a:ext cx="4297680" cy="25603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4736592" y="2542032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B1A1A"/>
                </a:solidFill>
              </a:rPr>
              <a:t>✗  Fried food of any kind</a:t>
            </a:r>
            <a:endParaRPr lang="en-US" sz="900" dirty="0"/>
          </a:p>
        </p:txBody>
      </p:sp>
      <p:sp>
        <p:nvSpPr>
          <p:cNvPr id="44" name="Shape 42"/>
          <p:cNvSpPr/>
          <p:nvPr/>
        </p:nvSpPr>
        <p:spPr>
          <a:xfrm>
            <a:off x="4663440" y="2807208"/>
            <a:ext cx="4297680" cy="256032"/>
          </a:xfrm>
          <a:prstGeom prst="rect">
            <a:avLst/>
          </a:prstGeom>
          <a:solidFill>
            <a:srgbClr val="FDF0F0"/>
          </a:solidFill>
          <a:ln w="12700">
            <a:solidFill>
              <a:srgbClr val="FDF0F0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4736592" y="2834640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8B1A1A"/>
                </a:solidFill>
              </a:rPr>
              <a:t>✗  Processed snacks and biscuits</a:t>
            </a:r>
            <a:endParaRPr lang="en-US" sz="900" dirty="0"/>
          </a:p>
        </p:txBody>
      </p:sp>
      <p:sp>
        <p:nvSpPr>
          <p:cNvPr id="46" name="Shape 44"/>
          <p:cNvSpPr/>
          <p:nvPr/>
        </p:nvSpPr>
        <p:spPr>
          <a:xfrm>
            <a:off x="4663440" y="3099816"/>
            <a:ext cx="4297680" cy="25603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4736592" y="3127248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B1A1A"/>
                </a:solidFill>
              </a:rPr>
              <a:t>✗  Flavoured yoghurt</a:t>
            </a:r>
            <a:endParaRPr lang="en-US" sz="900" dirty="0"/>
          </a:p>
        </p:txBody>
      </p:sp>
      <p:sp>
        <p:nvSpPr>
          <p:cNvPr id="48" name="Shape 46"/>
          <p:cNvSpPr/>
          <p:nvPr/>
        </p:nvSpPr>
        <p:spPr>
          <a:xfrm>
            <a:off x="4663440" y="3392424"/>
            <a:ext cx="4297680" cy="256032"/>
          </a:xfrm>
          <a:prstGeom prst="rect">
            <a:avLst/>
          </a:prstGeom>
          <a:solidFill>
            <a:srgbClr val="FDF0F0"/>
          </a:solidFill>
          <a:ln w="12700">
            <a:solidFill>
              <a:srgbClr val="FDF0F0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4736592" y="3419856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8B1A1A"/>
                </a:solidFill>
              </a:rPr>
              <a:t>✗  Ketchup and sweet sauces</a:t>
            </a:r>
            <a:endParaRPr lang="en-US" sz="900" dirty="0"/>
          </a:p>
        </p:txBody>
      </p:sp>
      <p:sp>
        <p:nvSpPr>
          <p:cNvPr id="50" name="Shape 48"/>
          <p:cNvSpPr/>
          <p:nvPr/>
        </p:nvSpPr>
        <p:spPr>
          <a:xfrm>
            <a:off x="4663440" y="3685032"/>
            <a:ext cx="4297680" cy="25603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4736592" y="3712464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B1A1A"/>
                </a:solidFill>
              </a:rPr>
              <a:t>✗  Dates more than 2 per day</a:t>
            </a:r>
            <a:endParaRPr lang="en-US" sz="900" dirty="0"/>
          </a:p>
        </p:txBody>
      </p:sp>
      <p:sp>
        <p:nvSpPr>
          <p:cNvPr id="52" name="Shape 50"/>
          <p:cNvSpPr/>
          <p:nvPr/>
        </p:nvSpPr>
        <p:spPr>
          <a:xfrm>
            <a:off x="4663440" y="3977640"/>
            <a:ext cx="4297680" cy="256032"/>
          </a:xfrm>
          <a:prstGeom prst="rect">
            <a:avLst/>
          </a:prstGeom>
          <a:solidFill>
            <a:srgbClr val="FDF0F0"/>
          </a:solidFill>
          <a:ln w="12700">
            <a:solidFill>
              <a:srgbClr val="FDF0F0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4736592" y="4005072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8B1A1A"/>
                </a:solidFill>
              </a:rPr>
              <a:t>✗  Fast food entirely</a:t>
            </a:r>
            <a:endParaRPr lang="en-US" sz="900" dirty="0"/>
          </a:p>
        </p:txBody>
      </p:sp>
      <p:sp>
        <p:nvSpPr>
          <p:cNvPr id="54" name="Shape 52"/>
          <p:cNvSpPr/>
          <p:nvPr/>
        </p:nvSpPr>
        <p:spPr>
          <a:xfrm>
            <a:off x="4663440" y="4270248"/>
            <a:ext cx="4297680" cy="25603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4736592" y="4297680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B1A1A"/>
                </a:solidFill>
              </a:rPr>
              <a:t>✗  Any food after 8 PM</a:t>
            </a:r>
            <a:endParaRPr lang="en-US" sz="900" dirty="0"/>
          </a:p>
        </p:txBody>
      </p:sp>
      <p:sp>
        <p:nvSpPr>
          <p:cNvPr id="56" name="Shape 54"/>
          <p:cNvSpPr/>
          <p:nvPr/>
        </p:nvSpPr>
        <p:spPr>
          <a:xfrm>
            <a:off x="0" y="4818888"/>
            <a:ext cx="9144000" cy="324612"/>
          </a:xfrm>
          <a:prstGeom prst="rect">
            <a:avLst/>
          </a:prstGeom>
          <a:solidFill>
            <a:srgbClr val="1A3A2A"/>
          </a:solidFill>
          <a:ln w="12700">
            <a:solidFill>
              <a:srgbClr val="1A3A2A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91440" y="4828032"/>
            <a:ext cx="896112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b="1" dirty="0">
                <a:solidFill>
                  <a:srgbClr val="C9A84C"/>
                </a:solidFill>
              </a:rPr>
              <a:t>shifa120.com  |  The 120-Day Miracle  |  Mohammad Iftakhar Ahmad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A3A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274320"/>
            <a:ext cx="8686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</a:rPr>
              <a:t>Well Done — You Have Your Plan.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274320" y="804672"/>
            <a:ext cx="8686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C9A84C"/>
                </a:solidFill>
              </a:rPr>
              <a:t>Now execute it — one meal at a time.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274320" y="1216152"/>
            <a:ext cx="8595360" cy="22860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74320" y="1325880"/>
            <a:ext cx="8595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AAC4B0"/>
                </a:solidFill>
              </a:rPr>
              <a:t>Remember the 3 rules that make this plan work: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274320" y="1719072"/>
            <a:ext cx="2743200" cy="1234440"/>
          </a:xfrm>
          <a:prstGeom prst="rect">
            <a:avLst/>
          </a:prstGeom>
          <a:solidFill>
            <a:srgbClr val="0D2419"/>
          </a:solidFill>
          <a:ln w="12700">
            <a:solidFill>
              <a:srgbClr val="C9A84C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274320" y="1755648"/>
            <a:ext cx="2743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000000"/>
                </a:solidFill>
              </a:rPr>
              <a:t>⏰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365760" y="2103120"/>
            <a:ext cx="2560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C9A84C"/>
                </a:solidFill>
              </a:rPr>
              <a:t>Stay in your eating window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365760" y="2395728"/>
            <a:ext cx="2560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850" dirty="0">
                <a:solidFill>
                  <a:srgbClr val="AAC4B0"/>
                </a:solidFill>
              </a:rPr>
              <a:t>10 AM to 8 PM every day — no exceptions</a:t>
            </a:r>
            <a:endParaRPr lang="en-US" sz="850" dirty="0"/>
          </a:p>
        </p:txBody>
      </p:sp>
      <p:sp>
        <p:nvSpPr>
          <p:cNvPr id="11" name="Shape 9"/>
          <p:cNvSpPr/>
          <p:nvPr/>
        </p:nvSpPr>
        <p:spPr>
          <a:xfrm>
            <a:off x="3154680" y="1719072"/>
            <a:ext cx="2743200" cy="1234440"/>
          </a:xfrm>
          <a:prstGeom prst="rect">
            <a:avLst/>
          </a:prstGeom>
          <a:solidFill>
            <a:srgbClr val="0D2419"/>
          </a:solidFill>
          <a:ln w="12700">
            <a:solidFill>
              <a:srgbClr val="C9A84C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3154680" y="1755648"/>
            <a:ext cx="2743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000000"/>
                </a:solidFill>
              </a:rPr>
              <a:t>🚶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3246120" y="2103120"/>
            <a:ext cx="2560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C9A84C"/>
                </a:solidFill>
              </a:rPr>
              <a:t>Walk after every meal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3246120" y="2395728"/>
            <a:ext cx="2560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850" dirty="0">
                <a:solidFill>
                  <a:srgbClr val="AAC4B0"/>
                </a:solidFill>
              </a:rPr>
              <a:t>10 minutes — 3 times daily — non-negotiable</a:t>
            </a:r>
            <a:endParaRPr lang="en-US" sz="850" dirty="0"/>
          </a:p>
        </p:txBody>
      </p:sp>
      <p:sp>
        <p:nvSpPr>
          <p:cNvPr id="15" name="Shape 13"/>
          <p:cNvSpPr/>
          <p:nvPr/>
        </p:nvSpPr>
        <p:spPr>
          <a:xfrm>
            <a:off x="6035040" y="1719072"/>
            <a:ext cx="2743200" cy="1234440"/>
          </a:xfrm>
          <a:prstGeom prst="rect">
            <a:avLst/>
          </a:prstGeom>
          <a:solidFill>
            <a:srgbClr val="0D2419"/>
          </a:solidFill>
          <a:ln w="12700">
            <a:solidFill>
              <a:srgbClr val="C9A84C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6035040" y="1755648"/>
            <a:ext cx="2743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000000"/>
                </a:solidFill>
              </a:rPr>
              <a:t>📊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6126480" y="2103120"/>
            <a:ext cx="2560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C9A84C"/>
                </a:solidFill>
              </a:rPr>
              <a:t>Measure every morning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26480" y="2395728"/>
            <a:ext cx="2560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850" dirty="0">
                <a:solidFill>
                  <a:srgbClr val="AAC4B0"/>
                </a:solidFill>
              </a:rPr>
              <a:t>Blood sugar, blood pressure, weight — record them all</a:t>
            </a:r>
            <a:endParaRPr lang="en-US" sz="850" dirty="0"/>
          </a:p>
        </p:txBody>
      </p:sp>
      <p:sp>
        <p:nvSpPr>
          <p:cNvPr id="19" name="Shape 17"/>
          <p:cNvSpPr/>
          <p:nvPr/>
        </p:nvSpPr>
        <p:spPr>
          <a:xfrm>
            <a:off x="274320" y="3090672"/>
            <a:ext cx="8595360" cy="822960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65760" y="3127248"/>
            <a:ext cx="8412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A3A2A"/>
                </a:solidFill>
              </a:rPr>
              <a:t>Get the Full 120-Day Programme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365760" y="3474720"/>
            <a:ext cx="8412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0D2419"/>
                </a:solidFill>
              </a:rPr>
              <a:t>The complete book is on Amazon — Search: "The 120-Day Miracle" by Mohammad Iftakhar Ahmad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0D2419"/>
                </a:solidFill>
              </a:rPr>
              <a:t>Or visit shifa120.com for free guides and resources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0" y="4818888"/>
            <a:ext cx="9144000" cy="324612"/>
          </a:xfrm>
          <a:prstGeom prst="rect">
            <a:avLst/>
          </a:prstGeom>
          <a:solidFill>
            <a:srgbClr val="0D2419"/>
          </a:solidFill>
          <a:ln w="12700">
            <a:solidFill>
              <a:srgbClr val="0D2419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91440" y="4828032"/>
            <a:ext cx="896112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C9A84C"/>
                </a:solidFill>
              </a:rPr>
              <a:t>shifa120.com  |  © Mohammad Iftakhar Ahmad  |  Free Distribution Permitted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120-Day Miracle — 7-Day Meal Plan</dc:title>
  <dc:subject>PptxGenJS Presentation</dc:subject>
  <dc:creator>Mohammad Iftakhar Ahmad</dc:creator>
  <cp:lastModifiedBy>Mohammad Iftakhar Ahmad</cp:lastModifiedBy>
  <cp:revision>1</cp:revision>
  <dcterms:created xsi:type="dcterms:W3CDTF">2026-04-06T12:23:47Z</dcterms:created>
  <dcterms:modified xsi:type="dcterms:W3CDTF">2026-04-06T12:23:47Z</dcterms:modified>
</cp:coreProperties>
</file>